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14" r:id="rId53"/>
    <p:sldId id="315" r:id="rId54"/>
    <p:sldId id="316" r:id="rId5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85" d="100"/>
          <a:sy n="85" d="100"/>
        </p:scale>
        <p:origin x="7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r>
              <a:t>Inductive program synthesis, also known as pbe, aims at generating a program in a domain-specific language from input-output examples. Since input-output examples are readily available and appealing to end-users, this technology has gained increasing academic and industrial attention. The FlashFill feature of Microsoft Excel, which automates spreadsheet programming, is the most well-known example.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noRot="1" noChangeAspect="1"/>
          </p:cNvSpPr>
          <p:nvPr>
            <p:ph type="sldImg"/>
          </p:nvPr>
        </p:nvSpPr>
        <p:spPr>
          <a:prstGeom prst="rect">
            <a:avLst/>
          </a:prstGeom>
        </p:spPr>
        <p:txBody>
          <a:bodyPr/>
          <a:lstStyle/>
          <a:p>
            <a:endParaRPr/>
          </a:p>
        </p:txBody>
      </p:sp>
      <p:sp>
        <p:nvSpPr>
          <p:cNvPr id="270" name="Shape 270"/>
          <p:cNvSpPr>
            <a:spLocks noGrp="1"/>
          </p:cNvSpPr>
          <p:nvPr>
            <p:ph type="body" sz="quarter" idx="1"/>
          </p:nvPr>
        </p:nvSpPr>
        <p:spPr>
          <a:prstGeom prst="rect">
            <a:avLst/>
          </a:prstGeom>
        </p:spPr>
        <p:txBody>
          <a:bodyPr/>
          <a:lstStyle/>
          <a:p>
            <a:r>
              <a:t>, substring extraction, int-to-string conversion,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r>
              <a:t>and string replacement operation that returns a new string where the first occurrence of the match string in the original string is replaced by the replacement string.  The semantic specification follows the programming by example paradigm and comprises input-output examples given as this logical formula. We want to remove a leading space and a plus symbol, replacing a dot in the middle with a hyphen, and adding a dot at the end.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r>
              <a:t>The smallest solution to this problem is as follows. The size of the solution in AST nodes is 12.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noRot="1" noChangeAspect="1"/>
          </p:cNvSpPr>
          <p:nvPr>
            <p:ph type="sldImg"/>
          </p:nvPr>
        </p:nvSpPr>
        <p:spPr>
          <a:prstGeom prst="rect">
            <a:avLst/>
          </a:prstGeom>
        </p:spPr>
        <p:txBody>
          <a:bodyPr/>
          <a:lstStyle/>
          <a:p>
            <a:endParaRPr/>
          </a:p>
        </p:txBody>
      </p:sp>
      <p:sp>
        <p:nvSpPr>
          <p:cNvPr id="309" name="Shape 309"/>
          <p:cNvSpPr>
            <a:spLocks noGrp="1"/>
          </p:cNvSpPr>
          <p:nvPr>
            <p:ph type="body" sz="quarter" idx="1"/>
          </p:nvPr>
        </p:nvSpPr>
        <p:spPr>
          <a:prstGeom prst="rect">
            <a:avLst/>
          </a:prstGeom>
        </p:spPr>
        <p:txBody>
          <a:bodyPr/>
          <a:lstStyle/>
          <a:p>
            <a:r>
              <a:t>On this example problem, I will describe how existing strategies and our strategy work. Bottom-up enumeration, which is the general-purpose strategy, is applicable to this problem, but inefficient. Top-down propagation, which is the domain-specific strategy, is not even applicable. Our algorithm can efficiently solve this problem.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r>
              <a:t>The existing bottom-up enumerative strategy searches for the solution by enumerating programs generated by the given grammar in order of size. Small expressions are put together to construct larger expressions.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prstGeom prst="rect">
            <a:avLst/>
          </a:prstGeom>
        </p:spPr>
        <p:txBody>
          <a:bodyPr/>
          <a:lstStyle/>
          <a:p>
            <a:endParaRPr/>
          </a:p>
        </p:txBody>
      </p:sp>
      <p:sp>
        <p:nvSpPr>
          <p:cNvPr id="382" name="Shape 382"/>
          <p:cNvSpPr>
            <a:spLocks noGrp="1"/>
          </p:cNvSpPr>
          <p:nvPr>
            <p:ph type="body" sz="quarter" idx="1"/>
          </p:nvPr>
        </p:nvSpPr>
        <p:spPr>
          <a:prstGeom prst="rect">
            <a:avLst/>
          </a:prstGeom>
        </p:spPr>
        <p:txBody>
          <a:bodyPr/>
          <a:lstStyle/>
          <a:p>
            <a:r>
              <a:t>During the enumeration, they prune the search space using observational equivalence with respect to a given set of input-output examples. For example, two programs 2 - 1 and 1 generate the same output, only the smaller expression 1 is maintained and used for constructing larger candidates. While this simple strategy is generally applicable for almost all kinds of synthesis problems, it often does not scale.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a:spLocks noGrp="1" noRot="1" noChangeAspect="1"/>
          </p:cNvSpPr>
          <p:nvPr>
            <p:ph type="sldImg"/>
          </p:nvPr>
        </p:nvSpPr>
        <p:spPr>
          <a:prstGeom prst="rect">
            <a:avLst/>
          </a:prstGeom>
        </p:spPr>
        <p:txBody>
          <a:bodyPr/>
          <a:lstStyle/>
          <a:p>
            <a:endParaRPr/>
          </a:p>
        </p:txBody>
      </p:sp>
      <p:sp>
        <p:nvSpPr>
          <p:cNvPr id="424" name="Shape 424"/>
          <p:cNvSpPr>
            <a:spLocks noGrp="1"/>
          </p:cNvSpPr>
          <p:nvPr>
            <p:ph type="body" sz="quarter" idx="1"/>
          </p:nvPr>
        </p:nvSpPr>
        <p:spPr>
          <a:prstGeom prst="rect">
            <a:avLst/>
          </a:prstGeom>
        </p:spPr>
        <p:txBody>
          <a:bodyPr/>
          <a:lstStyle/>
          <a:p>
            <a:r>
              <a:t>Therefore, Bottom-up enumeration is usually used for finding small programs, and not effective in this case where the solution size in AST is 12, which is not that small.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t>Top-down propagation adopted by FlashFill recursively decompose a given synthesis problem into multiple subproblems and combine their solutions. In particular, it keeps answering this kind of question: after hypothetically deciding an overall structure of the solution, for example, F(e1, …, ek), what are the input-output examples that should be satisfied by unknown subexpressions e1 … ek? Answering this question needs to invert F, which means generating possible inputs of F that lead to the desired output o. For example, given the desired output string USA, the inverse function of concat would generate two pairs of possible inputs of concat, U SA and US A.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noRot="1" noChangeAspect="1"/>
          </p:cNvSpPr>
          <p:nvPr>
            <p:ph type="sldImg"/>
          </p:nvPr>
        </p:nvSpPr>
        <p:spPr>
          <a:prstGeom prst="rect">
            <a:avLst/>
          </a:prstGeom>
        </p:spPr>
        <p:txBody>
          <a:bodyPr/>
          <a:lstStyle/>
          <a:p>
            <a:endParaRPr/>
          </a:p>
        </p:txBody>
      </p:sp>
      <p:sp>
        <p:nvSpPr>
          <p:cNvPr id="440" name="Shape 440"/>
          <p:cNvSpPr>
            <a:spLocks noGrp="1"/>
          </p:cNvSpPr>
          <p:nvPr>
            <p:ph type="body" sz="quarter" idx="1"/>
          </p:nvPr>
        </p:nvSpPr>
        <p:spPr>
          <a:prstGeom prst="rect">
            <a:avLst/>
          </a:prstGeom>
        </p:spPr>
        <p:txBody>
          <a:bodyPr/>
          <a:lstStyle/>
          <a:p>
            <a:r>
              <a:t>For the given input-output example, suppose we are based on a hypothesis that the top-level operator of the solution is concatenation. A hypothesis is just a right-hand side of a production rule in the grammar.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hape 446"/>
          <p:cNvSpPr>
            <a:spLocks noGrp="1" noRot="1" noChangeAspect="1"/>
          </p:cNvSpPr>
          <p:nvPr>
            <p:ph type="sldImg"/>
          </p:nvPr>
        </p:nvSpPr>
        <p:spPr>
          <a:prstGeom prst="rect">
            <a:avLst/>
          </a:prstGeom>
        </p:spPr>
        <p:txBody>
          <a:bodyPr/>
          <a:lstStyle/>
          <a:p>
            <a:endParaRPr/>
          </a:p>
        </p:txBody>
      </p:sp>
      <p:sp>
        <p:nvSpPr>
          <p:cNvPr id="447" name="Shape 447"/>
          <p:cNvSpPr>
            <a:spLocks noGrp="1"/>
          </p:cNvSpPr>
          <p:nvPr>
            <p:ph type="body" sz="quarter" idx="1"/>
          </p:nvPr>
        </p:nvSpPr>
        <p:spPr>
          <a:prstGeom prst="rect">
            <a:avLst/>
          </a:prstGeom>
        </p:spPr>
        <p:txBody>
          <a:bodyPr/>
          <a:lstStyle/>
          <a:p>
            <a:r>
              <a:t>The inverse function of concatenation generates possible inputs that lead to the desired output.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This technology has been applied to not only end-user programming but also a wide range of problems such as super optimization, program repair, among many others.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noRot="1" noChangeAspect="1"/>
          </p:cNvSpPr>
          <p:nvPr>
            <p:ph type="sldImg"/>
          </p:nvPr>
        </p:nvSpPr>
        <p:spPr>
          <a:prstGeom prst="rect">
            <a:avLst/>
          </a:prstGeom>
        </p:spPr>
        <p:txBody>
          <a:bodyPr/>
          <a:lstStyle/>
          <a:p>
            <a:endParaRPr/>
          </a:p>
        </p:txBody>
      </p:sp>
      <p:sp>
        <p:nvSpPr>
          <p:cNvPr id="453" name="Shape 453"/>
          <p:cNvSpPr>
            <a:spLocks noGrp="1"/>
          </p:cNvSpPr>
          <p:nvPr>
            <p:ph type="body" sz="quarter" idx="1"/>
          </p:nvPr>
        </p:nvSpPr>
        <p:spPr>
          <a:prstGeom prst="rect">
            <a:avLst/>
          </a:prstGeom>
        </p:spPr>
        <p:txBody>
          <a:bodyPr/>
          <a:lstStyle/>
          <a:p>
            <a:r>
              <a:t>Using the inverse-set generated by the inverse function, subproblems of synthesizing argument expressions of concat are deduced as follows.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noRot="1" noChangeAspect="1"/>
          </p:cNvSpPr>
          <p:nvPr>
            <p:ph type="sldImg"/>
          </p:nvPr>
        </p:nvSpPr>
        <p:spPr>
          <a:prstGeom prst="rect">
            <a:avLst/>
          </a:prstGeom>
        </p:spPr>
        <p:txBody>
          <a:bodyPr/>
          <a:lstStyle/>
          <a:p>
            <a:endParaRPr/>
          </a:p>
        </p:txBody>
      </p:sp>
      <p:sp>
        <p:nvSpPr>
          <p:cNvPr id="459" name="Shape 459"/>
          <p:cNvSpPr>
            <a:spLocks noGrp="1"/>
          </p:cNvSpPr>
          <p:nvPr>
            <p:ph type="body" sz="quarter" idx="1"/>
          </p:nvPr>
        </p:nvSpPr>
        <p:spPr>
          <a:prstGeom prst="rect">
            <a:avLst/>
          </a:prstGeom>
        </p:spPr>
        <p:txBody>
          <a:bodyPr/>
          <a:lstStyle/>
          <a:p>
            <a:r>
              <a:t>Each newly deduced problem is recursively decomposed into multiple subproblems until no problems are left unsolved. For example, the problem of finding an expression that outputs string “1” for the given input is reduced to the problem of finding a program that outputs integer 1 assuming the top-level operator is the integer-to-string conversion operator. This subproblem is not further decomposed since it is trivially solvable. On the other hand, the other subproblems are further decomposed.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r>
              <a:t>For each of input-output example, top-down propagation of input-output examples is done, </a:t>
            </a:r>
          </a:p>
          <a:p>
            <a:r>
              <a:t>and a set of all programs consistent with each input-output example is derived and stored in a space-efficient data structure. To construct a set of programs consistent with multiple examples, an intersection of sets of programs that are consistent with individual examples should be computed.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prstGeom prst="rect">
            <a:avLst/>
          </a:prstGeom>
        </p:spPr>
        <p:txBody>
          <a:bodyPr/>
          <a:lstStyle/>
          <a:p>
            <a:endParaRPr/>
          </a:p>
        </p:txBody>
      </p:sp>
      <p:sp>
        <p:nvSpPr>
          <p:cNvPr id="509" name="Shape 509"/>
          <p:cNvSpPr>
            <a:spLocks noGrp="1"/>
          </p:cNvSpPr>
          <p:nvPr>
            <p:ph type="body" sz="quarter" idx="1"/>
          </p:nvPr>
        </p:nvSpPr>
        <p:spPr>
          <a:prstGeom prst="rect">
            <a:avLst/>
          </a:prstGeom>
        </p:spPr>
        <p:txBody>
          <a:bodyPr/>
          <a:lstStyle/>
          <a:p>
            <a:r>
              <a:t>This strategy is goal-directed in the sense that only subproblems related to the final goal are deduced, and very efficient through divide-and-conquer. However, this method does not scale well when a large number of input-output examples are provided because of the set intersection. Most importantly, this strategy is not always applicable.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hape 519"/>
          <p:cNvSpPr>
            <a:spLocks noGrp="1" noRot="1" noChangeAspect="1"/>
          </p:cNvSpPr>
          <p:nvPr>
            <p:ph type="sldImg"/>
          </p:nvPr>
        </p:nvSpPr>
        <p:spPr>
          <a:prstGeom prst="rect">
            <a:avLst/>
          </a:prstGeom>
        </p:spPr>
        <p:txBody>
          <a:bodyPr/>
          <a:lstStyle/>
          <a:p>
            <a:endParaRPr/>
          </a:p>
        </p:txBody>
      </p:sp>
      <p:sp>
        <p:nvSpPr>
          <p:cNvPr id="520" name="Shape 520"/>
          <p:cNvSpPr>
            <a:spLocks noGrp="1"/>
          </p:cNvSpPr>
          <p:nvPr>
            <p:ph type="body" sz="quarter" idx="1"/>
          </p:nvPr>
        </p:nvSpPr>
        <p:spPr>
          <a:prstGeom prst="rect">
            <a:avLst/>
          </a:prstGeom>
        </p:spPr>
        <p:txBody>
          <a:bodyPr/>
          <a:lstStyle/>
          <a:p>
            <a:r>
              <a:t>Top-down propagation is not applicable when there are infinitely many possible inputs that can result in a desired output. For example, suppose we want to deduce subproblems for arguments based on a hypothesis of substring. The desired output of the first argument would be any string containing the desired output string o in this case. The number of possible such strings is infinite, and we cannot deduce infinitely many subproblems. Let us call such arguments of infinite pre-images unconstrained arguments.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a:spLocks noGrp="1" noRot="1" noChangeAspect="1"/>
          </p:cNvSpPr>
          <p:nvPr>
            <p:ph type="sldImg"/>
          </p:nvPr>
        </p:nvSpPr>
        <p:spPr>
          <a:prstGeom prst="rect">
            <a:avLst/>
          </a:prstGeom>
        </p:spPr>
        <p:txBody>
          <a:bodyPr/>
          <a:lstStyle/>
          <a:p>
            <a:endParaRPr/>
          </a:p>
        </p:txBody>
      </p:sp>
      <p:sp>
        <p:nvSpPr>
          <p:cNvPr id="532" name="Shape 532"/>
          <p:cNvSpPr>
            <a:spLocks noGrp="1"/>
          </p:cNvSpPr>
          <p:nvPr>
            <p:ph type="body" sz="quarter" idx="1"/>
          </p:nvPr>
        </p:nvSpPr>
        <p:spPr>
          <a:prstGeom prst="rect">
            <a:avLst/>
          </a:prstGeom>
        </p:spPr>
        <p:txBody>
          <a:bodyPr/>
          <a:lstStyle/>
          <a:p>
            <a:r>
              <a:t>Because the grammar for the example SyGuS problem is too general, the previous Top-down propagation is not even applicable to the problem.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Shape 541"/>
          <p:cNvSpPr>
            <a:spLocks noGrp="1" noRot="1" noChangeAspect="1"/>
          </p:cNvSpPr>
          <p:nvPr>
            <p:ph type="sldImg"/>
          </p:nvPr>
        </p:nvSpPr>
        <p:spPr>
          <a:prstGeom prst="rect">
            <a:avLst/>
          </a:prstGeom>
        </p:spPr>
        <p:txBody>
          <a:bodyPr/>
          <a:lstStyle/>
          <a:p>
            <a:endParaRPr/>
          </a:p>
        </p:txBody>
      </p:sp>
      <p:sp>
        <p:nvSpPr>
          <p:cNvPr id="542" name="Shape 542"/>
          <p:cNvSpPr>
            <a:spLocks noGrp="1"/>
          </p:cNvSpPr>
          <p:nvPr>
            <p:ph type="body" sz="quarter" idx="1"/>
          </p:nvPr>
        </p:nvSpPr>
        <p:spPr>
          <a:prstGeom prst="rect">
            <a:avLst/>
          </a:prstGeom>
        </p:spPr>
        <p:txBody>
          <a:bodyPr/>
          <a:lstStyle/>
          <a:p>
            <a:r>
              <a:t>The previous mitigation to this problem is restricting a grammar for an underlying DSL. If the grammar only allows the Substring operator to take input examples, preventing the other operators from being nested, then this syntactic restriction allows deducing two missing specified indices for a given specification by identifying the starting and ending positions of the desired output in the input example.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hape 561"/>
          <p:cNvSpPr>
            <a:spLocks noGrp="1" noRot="1" noChangeAspect="1"/>
          </p:cNvSpPr>
          <p:nvPr>
            <p:ph type="sldImg"/>
          </p:nvPr>
        </p:nvSpPr>
        <p:spPr>
          <a:prstGeom prst="rect">
            <a:avLst/>
          </a:prstGeom>
        </p:spPr>
        <p:txBody>
          <a:bodyPr/>
          <a:lstStyle/>
          <a:p>
            <a:endParaRPr/>
          </a:p>
        </p:txBody>
      </p:sp>
      <p:sp>
        <p:nvSpPr>
          <p:cNvPr id="562" name="Shape 562"/>
          <p:cNvSpPr>
            <a:spLocks noGrp="1"/>
          </p:cNvSpPr>
          <p:nvPr>
            <p:ph type="body" sz="quarter" idx="1"/>
          </p:nvPr>
        </p:nvSpPr>
        <p:spPr>
          <a:prstGeom prst="rect">
            <a:avLst/>
          </a:prstGeom>
        </p:spPr>
        <p:txBody>
          <a:bodyPr/>
          <a:lstStyle/>
          <a:p>
            <a:r>
              <a:t>In general, this approach requires a great deal of domain expertise to achieve balanced expressivity of the underlying DSL. In other words, the DSL should be expressive enough for practical uses while being restricted enough to enable top-down propagation.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Shape 574"/>
          <p:cNvSpPr>
            <a:spLocks noGrp="1" noRot="1" noChangeAspect="1"/>
          </p:cNvSpPr>
          <p:nvPr>
            <p:ph type="sldImg"/>
          </p:nvPr>
        </p:nvSpPr>
        <p:spPr>
          <a:prstGeom prst="rect">
            <a:avLst/>
          </a:prstGeom>
        </p:spPr>
        <p:txBody>
          <a:bodyPr/>
          <a:lstStyle/>
          <a:p>
            <a:endParaRPr/>
          </a:p>
        </p:txBody>
      </p:sp>
      <p:sp>
        <p:nvSpPr>
          <p:cNvPr id="575" name="Shape 575"/>
          <p:cNvSpPr>
            <a:spLocks noGrp="1"/>
          </p:cNvSpPr>
          <p:nvPr>
            <p:ph type="body" sz="quarter" idx="1"/>
          </p:nvPr>
        </p:nvSpPr>
        <p:spPr>
          <a:prstGeom prst="rect">
            <a:avLst/>
          </a:prstGeom>
        </p:spPr>
        <p:txBody>
          <a:bodyPr/>
          <a:lstStyle/>
          <a:p>
            <a:r>
              <a:t>Our key observation to overcome this limitation is as follows: while bottom-up enumeration is not scalable enough to find a large solution, it can at least quickly identifies small but important subexpressions of a solution. For example, a small subexpression ConCat(x, “.”) can be put in the place of the unconstrained argument, thereby limiting possible values for the other arguments. Based on this observation, we devise a variant of top-down propagation; whenever we encounter an unconstrained argument, we set its value space to be a subset of outputs of component expressions generated by Bottom-up enumeration. Or, sometimes we use values similar to outputs of components in order to generate subproblems that can be eventually solved by using components.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Shape 584"/>
          <p:cNvSpPr>
            <a:spLocks noGrp="1" noRot="1" noChangeAspect="1"/>
          </p:cNvSpPr>
          <p:nvPr>
            <p:ph type="sldImg"/>
          </p:nvPr>
        </p:nvSpPr>
        <p:spPr>
          <a:prstGeom prst="rect">
            <a:avLst/>
          </a:prstGeom>
        </p:spPr>
        <p:txBody>
          <a:bodyPr/>
          <a:lstStyle/>
          <a:p>
            <a:endParaRPr/>
          </a:p>
        </p:txBody>
      </p:sp>
      <p:sp>
        <p:nvSpPr>
          <p:cNvPr id="585" name="Shape 585"/>
          <p:cNvSpPr>
            <a:spLocks noGrp="1"/>
          </p:cNvSpPr>
          <p:nvPr>
            <p:ph type="body" sz="quarter" idx="1"/>
          </p:nvPr>
        </p:nvSpPr>
        <p:spPr>
          <a:prstGeom prst="rect">
            <a:avLst/>
          </a:prstGeom>
        </p:spPr>
        <p:txBody>
          <a:bodyPr/>
          <a:lstStyle/>
          <a:p>
            <a:r>
              <a:t>We describe our algorithm in detail. We first generate component expressions of certain sizes. Suppose the initial component size is given 1. Bottom-up enumeration generates the following set C of size 1 expressions.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t>There is a dichotomy in inductive program synthesis: general-purpose synthesis </a:t>
            </a:r>
          </a:p>
          <a:p>
            <a:pPr>
              <a:defRPr strike="sngStrike"/>
            </a:pPr>
            <a:r>
              <a:t>which works for arbitrary user-provided DSLs, </a:t>
            </a:r>
          </a:p>
          <a:p>
            <a:r>
              <a:t>and domain-specific synthesis </a:t>
            </a:r>
          </a:p>
          <a:p>
            <a:pPr>
              <a:defRPr strike="sngStrike"/>
            </a:pPr>
            <a:r>
              <a:t>that is only applicable for specific kinds of DSLs.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a:spLocks noGrp="1" noRot="1" noChangeAspect="1"/>
          </p:cNvSpPr>
          <p:nvPr>
            <p:ph type="sldImg"/>
          </p:nvPr>
        </p:nvSpPr>
        <p:spPr>
          <a:prstGeom prst="rect">
            <a:avLst/>
          </a:prstGeom>
        </p:spPr>
        <p:txBody>
          <a:bodyPr/>
          <a:lstStyle/>
          <a:p>
            <a:endParaRPr/>
          </a:p>
        </p:txBody>
      </p:sp>
      <p:sp>
        <p:nvSpPr>
          <p:cNvPr id="602" name="Shape 602"/>
          <p:cNvSpPr>
            <a:spLocks noGrp="1"/>
          </p:cNvSpPr>
          <p:nvPr>
            <p:ph type="body" sz="quarter" idx="1"/>
          </p:nvPr>
        </p:nvSpPr>
        <p:spPr>
          <a:prstGeom prst="rect">
            <a:avLst/>
          </a:prstGeom>
        </p:spPr>
        <p:txBody>
          <a:bodyPr/>
          <a:lstStyle/>
          <a:p>
            <a:r>
              <a:t>Next we perform Top-down propagation with the components. Based on the hypothesis of substring, we search for a component that produces strings containing the desired outputs o1 and o2. If we can find such a component, by fixing the first argument to be the component, we will be able to infer examples for the other arguments by identifying proper starting and ending positions of substrings.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a:spLocks noGrp="1" noRot="1" noChangeAspect="1"/>
          </p:cNvSpPr>
          <p:nvPr>
            <p:ph type="sldImg"/>
          </p:nvPr>
        </p:nvSpPr>
        <p:spPr>
          <a:prstGeom prst="rect">
            <a:avLst/>
          </a:prstGeom>
        </p:spPr>
        <p:txBody>
          <a:bodyPr/>
          <a:lstStyle/>
          <a:p>
            <a:endParaRPr/>
          </a:p>
        </p:txBody>
      </p:sp>
      <p:sp>
        <p:nvSpPr>
          <p:cNvPr id="627" name="Shape 627"/>
          <p:cNvSpPr>
            <a:spLocks noGrp="1"/>
          </p:cNvSpPr>
          <p:nvPr>
            <p:ph type="body" sz="quarter" idx="1"/>
          </p:nvPr>
        </p:nvSpPr>
        <p:spPr>
          <a:prstGeom prst="rect">
            <a:avLst/>
          </a:prstGeom>
        </p:spPr>
        <p:txBody>
          <a:bodyPr/>
          <a:lstStyle/>
          <a:p>
            <a:r>
              <a:t>Here, one difference between our method and the previous top-down propagation is that our inverse functions maintain a set of multiple input-output examples and perform simultaneous decomposition on the examples. In contrast, the previous top-down propagation perform decomposition for each individual example. This simultaneous decomposition obviates the need for set intersection, thereby scaling well on the number of input-output examples.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a:spLocks noGrp="1" noRot="1" noChangeAspect="1"/>
          </p:cNvSpPr>
          <p:nvPr>
            <p:ph type="sldImg"/>
          </p:nvPr>
        </p:nvSpPr>
        <p:spPr>
          <a:prstGeom prst="rect">
            <a:avLst/>
          </a:prstGeom>
        </p:spPr>
        <p:txBody>
          <a:bodyPr/>
          <a:lstStyle/>
          <a:p>
            <a:endParaRPr/>
          </a:p>
        </p:txBody>
      </p:sp>
      <p:sp>
        <p:nvSpPr>
          <p:cNvPr id="644" name="Shape 644"/>
          <p:cNvSpPr>
            <a:spLocks noGrp="1"/>
          </p:cNvSpPr>
          <p:nvPr>
            <p:ph type="body" sz="quarter" idx="1"/>
          </p:nvPr>
        </p:nvSpPr>
        <p:spPr>
          <a:prstGeom prst="rect">
            <a:avLst/>
          </a:prstGeom>
        </p:spPr>
        <p:txBody>
          <a:bodyPr/>
          <a:lstStyle/>
          <a:p>
            <a:r>
              <a:t>After searching for a component that produces strings containing the desired outputs o1 and o2, we conclude there is no such component in C. We reject the hypothesis and move on to other hypotheses.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Shape 662"/>
          <p:cNvSpPr>
            <a:spLocks noGrp="1" noRot="1" noChangeAspect="1"/>
          </p:cNvSpPr>
          <p:nvPr>
            <p:ph type="sldImg"/>
          </p:nvPr>
        </p:nvSpPr>
        <p:spPr>
          <a:prstGeom prst="rect">
            <a:avLst/>
          </a:prstGeom>
        </p:spPr>
        <p:txBody>
          <a:bodyPr/>
          <a:lstStyle/>
          <a:p>
            <a:endParaRPr/>
          </a:p>
        </p:txBody>
      </p:sp>
      <p:sp>
        <p:nvSpPr>
          <p:cNvPr id="663" name="Shape 663"/>
          <p:cNvSpPr>
            <a:spLocks noGrp="1"/>
          </p:cNvSpPr>
          <p:nvPr>
            <p:ph type="body" sz="quarter" idx="1"/>
          </p:nvPr>
        </p:nvSpPr>
        <p:spPr>
          <a:prstGeom prst="rect">
            <a:avLst/>
          </a:prstGeom>
        </p:spPr>
        <p:txBody>
          <a:bodyPr/>
          <a:lstStyle/>
          <a:p>
            <a:r>
              <a:t>At this point, you may be concerned about the possibility of missing solutions. Indeed, we may miss a solution whose top-level operator is substring at this iteration because the inverse set derived from the component pool C does not contain the outputs of all possible argument expressions. For example, the following expression is such a solution. To find this solution, we should’ve used components of size 9 but we just used size 1 components. However, the overall algorithm does not compromise the search completeness. Though we could not find this solution at this time, we will eventually find it by continuously increasing the component size.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Shape 672"/>
          <p:cNvSpPr>
            <a:spLocks noGrp="1" noRot="1" noChangeAspect="1"/>
          </p:cNvSpPr>
          <p:nvPr>
            <p:ph type="sldImg"/>
          </p:nvPr>
        </p:nvSpPr>
        <p:spPr>
          <a:prstGeom prst="rect">
            <a:avLst/>
          </a:prstGeom>
        </p:spPr>
        <p:txBody>
          <a:bodyPr/>
          <a:lstStyle/>
          <a:p>
            <a:endParaRPr/>
          </a:p>
        </p:txBody>
      </p:sp>
      <p:sp>
        <p:nvSpPr>
          <p:cNvPr id="673" name="Shape 673"/>
          <p:cNvSpPr>
            <a:spLocks noGrp="1"/>
          </p:cNvSpPr>
          <p:nvPr>
            <p:ph type="body" sz="quarter" idx="1"/>
          </p:nvPr>
        </p:nvSpPr>
        <p:spPr>
          <a:prstGeom prst="rect">
            <a:avLst/>
          </a:prstGeom>
        </p:spPr>
        <p:txBody>
          <a:bodyPr/>
          <a:lstStyle/>
          <a:p>
            <a:r>
              <a:t>Because we fail to construct a solution out of the components, we add more components. Suppose we’ve added components whose sizes are smaller than or equal to 3.</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Shape 691"/>
          <p:cNvSpPr>
            <a:spLocks noGrp="1" noRot="1" noChangeAspect="1"/>
          </p:cNvSpPr>
          <p:nvPr>
            <p:ph type="sldImg"/>
          </p:nvPr>
        </p:nvSpPr>
        <p:spPr>
          <a:prstGeom prst="rect">
            <a:avLst/>
          </a:prstGeom>
        </p:spPr>
        <p:txBody>
          <a:bodyPr/>
          <a:lstStyle/>
          <a:p>
            <a:endParaRPr/>
          </a:p>
        </p:txBody>
      </p:sp>
      <p:sp>
        <p:nvSpPr>
          <p:cNvPr id="692" name="Shape 692"/>
          <p:cNvSpPr>
            <a:spLocks noGrp="1"/>
          </p:cNvSpPr>
          <p:nvPr>
            <p:ph type="body" sz="quarter" idx="1"/>
          </p:nvPr>
        </p:nvSpPr>
        <p:spPr>
          <a:prstGeom prst="rect">
            <a:avLst/>
          </a:prstGeom>
        </p:spPr>
        <p:txBody>
          <a:bodyPr/>
          <a:lstStyle/>
          <a:p>
            <a:r>
              <a:t>Based on the hypothesis of replacement, suppose we attempt to generate examples on the argument expressions. Similarly to the previous case, there are infinitely many possible values for S1, and we may confine the inverse set for S1 to be the set of outputs of components. However, to find the solution in this manner, we would need this subexpression of the solution, which is still too large to be generated by the component generator. To address this problem, we guide the decomposition to generate subproblems that can be eventually solved with the current set C of small expressions.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a:spLocks noGrp="1" noRot="1" noChangeAspect="1"/>
          </p:cNvSpPr>
          <p:nvPr>
            <p:ph type="sldImg"/>
          </p:nvPr>
        </p:nvSpPr>
        <p:spPr>
          <a:prstGeom prst="rect">
            <a:avLst/>
          </a:prstGeom>
        </p:spPr>
        <p:txBody>
          <a:bodyPr/>
          <a:lstStyle/>
          <a:p>
            <a:endParaRPr/>
          </a:p>
        </p:txBody>
      </p:sp>
      <p:sp>
        <p:nvSpPr>
          <p:cNvPr id="700" name="Shape 700"/>
          <p:cNvSpPr>
            <a:spLocks noGrp="1"/>
          </p:cNvSpPr>
          <p:nvPr>
            <p:ph type="body" sz="quarter" idx="1"/>
          </p:nvPr>
        </p:nvSpPr>
        <p:spPr>
          <a:prstGeom prst="rect">
            <a:avLst/>
          </a:prstGeom>
        </p:spPr>
        <p:txBody>
          <a:bodyPr/>
          <a:lstStyle/>
          <a:p>
            <a:r>
              <a:t>We have devised an effective inverse function operator for string replacement. For the purpose of finding a small solution, we search for an expression in C which produces strings similar to o1 and o2 respectively so that a minimal number of string replacement operations may result in the desired output examples. The similarity is defined by string edit distance. For each component, we compute edit distance between its outputs and the desired outputs o1 and o2 and find out ConCat(x,”.”) produces strings closed to the output examples. We compute an alignment of the component outputs and desired outputs. An alignment is a pair of strings obtained by arranging two strings to identify regions of similarity as depicted in the figures. Epsilon denotes the empty word, and the highlighted in color denote mismatched characters.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Shape 723"/>
          <p:cNvSpPr>
            <a:spLocks noGrp="1" noRot="1" noChangeAspect="1"/>
          </p:cNvSpPr>
          <p:nvPr>
            <p:ph type="sldImg"/>
          </p:nvPr>
        </p:nvSpPr>
        <p:spPr>
          <a:prstGeom prst="rect">
            <a:avLst/>
          </a:prstGeom>
        </p:spPr>
        <p:txBody>
          <a:bodyPr/>
          <a:lstStyle/>
          <a:p>
            <a:endParaRPr/>
          </a:p>
        </p:txBody>
      </p:sp>
      <p:sp>
        <p:nvSpPr>
          <p:cNvPr id="724" name="Shape 724"/>
          <p:cNvSpPr>
            <a:spLocks noGrp="1"/>
          </p:cNvSpPr>
          <p:nvPr>
            <p:ph type="body" sz="quarter" idx="1"/>
          </p:nvPr>
        </p:nvSpPr>
        <p:spPr>
          <a:prstGeom prst="rect">
            <a:avLst/>
          </a:prstGeom>
        </p:spPr>
        <p:txBody>
          <a:bodyPr/>
          <a:lstStyle/>
          <a:p>
            <a:r>
              <a:t>From the alignments, we obtain desired outputs of the argument expressions. The highlighted in blue represent the desired outputs for the first argument expression,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Shape 741"/>
          <p:cNvSpPr>
            <a:spLocks noGrp="1" noRot="1" noChangeAspect="1"/>
          </p:cNvSpPr>
          <p:nvPr>
            <p:ph type="sldImg"/>
          </p:nvPr>
        </p:nvSpPr>
        <p:spPr>
          <a:prstGeom prst="rect">
            <a:avLst/>
          </a:prstGeom>
        </p:spPr>
        <p:txBody>
          <a:bodyPr/>
          <a:lstStyle/>
          <a:p>
            <a:endParaRPr/>
          </a:p>
        </p:txBody>
      </p:sp>
      <p:sp>
        <p:nvSpPr>
          <p:cNvPr id="742" name="Shape 742"/>
          <p:cNvSpPr>
            <a:spLocks noGrp="1"/>
          </p:cNvSpPr>
          <p:nvPr>
            <p:ph type="body" sz="quarter" idx="1"/>
          </p:nvPr>
        </p:nvSpPr>
        <p:spPr>
          <a:prstGeom prst="rect">
            <a:avLst/>
          </a:prstGeom>
        </p:spPr>
        <p:txBody>
          <a:bodyPr/>
          <a:lstStyle/>
          <a:p>
            <a:r>
              <a:t>The highlighted in red represent the desired outputs for the second argument expression,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Shape 762"/>
          <p:cNvSpPr>
            <a:spLocks noGrp="1" noRot="1" noChangeAspect="1"/>
          </p:cNvSpPr>
          <p:nvPr>
            <p:ph type="sldImg"/>
          </p:nvPr>
        </p:nvSpPr>
        <p:spPr>
          <a:prstGeom prst="rect">
            <a:avLst/>
          </a:prstGeom>
        </p:spPr>
        <p:txBody>
          <a:bodyPr/>
          <a:lstStyle/>
          <a:p>
            <a:endParaRPr/>
          </a:p>
        </p:txBody>
      </p:sp>
      <p:sp>
        <p:nvSpPr>
          <p:cNvPr id="763" name="Shape 763"/>
          <p:cNvSpPr>
            <a:spLocks noGrp="1"/>
          </p:cNvSpPr>
          <p:nvPr>
            <p:ph type="body" sz="quarter" idx="1"/>
          </p:nvPr>
        </p:nvSpPr>
        <p:spPr>
          <a:prstGeom prst="rect">
            <a:avLst/>
          </a:prstGeom>
        </p:spPr>
        <p:txBody>
          <a:bodyPr/>
          <a:lstStyle/>
          <a:p>
            <a:r>
              <a:t>The highlighted in green represent the desired outputs for the last argument expression. The subproblems deduced for the second and last arguments are easily solvable with singleton components dot and hyphen. We continue decomposing the subproblem for the first argument.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t>General purpose synthesizers were encouraged by a standard formulation, syntax-guided synthesis (SyGuS) that has established various benchmarks through annual competitions. Using SyGuS, the user can freely describe a grammar that defines a target DSL along with semantic constraints on the desired program. Because a target DSL cannot be fixed in advance, they often adopt a general search strategy such as bottom-up enumeration which does not require any domain knowledge. However, as synthesis is a hard search problem, it is hard to scale without using domain knowledge.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Shape 780"/>
          <p:cNvSpPr>
            <a:spLocks noGrp="1" noRot="1" noChangeAspect="1"/>
          </p:cNvSpPr>
          <p:nvPr>
            <p:ph type="sldImg"/>
          </p:nvPr>
        </p:nvSpPr>
        <p:spPr>
          <a:prstGeom prst="rect">
            <a:avLst/>
          </a:prstGeom>
        </p:spPr>
        <p:txBody>
          <a:bodyPr/>
          <a:lstStyle/>
          <a:p>
            <a:endParaRPr/>
          </a:p>
        </p:txBody>
      </p:sp>
      <p:sp>
        <p:nvSpPr>
          <p:cNvPr id="781" name="Shape 781"/>
          <p:cNvSpPr>
            <a:spLocks noGrp="1"/>
          </p:cNvSpPr>
          <p:nvPr>
            <p:ph type="body" sz="quarter" idx="1"/>
          </p:nvPr>
        </p:nvSpPr>
        <p:spPr>
          <a:prstGeom prst="rect">
            <a:avLst/>
          </a:prstGeom>
        </p:spPr>
        <p:txBody>
          <a:bodyPr/>
          <a:lstStyle/>
          <a:p>
            <a:r>
              <a:t>Suppose we take the hypothesis of substring. We find the component concat(x, “.”) produces strings containing the desired outputs. The constraint on the second argument is to produce the starting position of the desired outputs, which is 2, and the constraint on the last argument is to produce the lengths of the desired output strings, which are 6 and 8. The constraint on the second argument is easily solvable.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Shape 791"/>
          <p:cNvSpPr>
            <a:spLocks noGrp="1" noRot="1" noChangeAspect="1"/>
          </p:cNvSpPr>
          <p:nvPr>
            <p:ph type="sldImg"/>
          </p:nvPr>
        </p:nvSpPr>
        <p:spPr>
          <a:prstGeom prst="rect">
            <a:avLst/>
          </a:prstGeom>
        </p:spPr>
        <p:txBody>
          <a:bodyPr/>
          <a:lstStyle/>
          <a:p>
            <a:endParaRPr/>
          </a:p>
        </p:txBody>
      </p:sp>
      <p:sp>
        <p:nvSpPr>
          <p:cNvPr id="792" name="Shape 792"/>
          <p:cNvSpPr>
            <a:spLocks noGrp="1"/>
          </p:cNvSpPr>
          <p:nvPr>
            <p:ph type="body" sz="quarter" idx="1"/>
          </p:nvPr>
        </p:nvSpPr>
        <p:spPr>
          <a:prstGeom prst="rect">
            <a:avLst/>
          </a:prstGeom>
        </p:spPr>
        <p:txBody>
          <a:bodyPr/>
          <a:lstStyle/>
          <a:p>
            <a:r>
              <a:t>To solve the subproblem for the last argument, we use a hypothesis that the solution is of the form I1 - I2. Again, there are infinitely many combinations of such that I1 - I2 evaluates to 6 and 8 on the first and second input examples respectively. We search for a component that produces integers greater than 6 and 8, which is Length(x). By fixing I1 to be length(x), I2 is determined to be 1 accordingly. Because no subproblems are left unsolved, the solution is found.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 name="Shape 796"/>
          <p:cNvSpPr>
            <a:spLocks noGrp="1" noRot="1" noChangeAspect="1"/>
          </p:cNvSpPr>
          <p:nvPr>
            <p:ph type="sldImg"/>
          </p:nvPr>
        </p:nvSpPr>
        <p:spPr>
          <a:prstGeom prst="rect">
            <a:avLst/>
          </a:prstGeom>
        </p:spPr>
        <p:txBody>
          <a:bodyPr/>
          <a:lstStyle/>
          <a:p>
            <a:endParaRPr/>
          </a:p>
        </p:txBody>
      </p:sp>
      <p:sp>
        <p:nvSpPr>
          <p:cNvPr id="797" name="Shape 797"/>
          <p:cNvSpPr>
            <a:spLocks noGrp="1"/>
          </p:cNvSpPr>
          <p:nvPr>
            <p:ph type="body" sz="quarter" idx="1"/>
          </p:nvPr>
        </p:nvSpPr>
        <p:spPr>
          <a:prstGeom prst="rect">
            <a:avLst/>
          </a:prstGeom>
        </p:spPr>
        <p:txBody>
          <a:bodyPr/>
          <a:lstStyle/>
          <a:p>
            <a:r>
              <a:t>We have devised inverse functions not only for the string domains but also for the other domains supported in the sygus specification language such as fixed-width bit vector, linear integer arithmetic, and SAT. The detailed definitions can be found in the paper. We recognize two types in the inverse functions we have defined. One type of inverse functions deduces input-output examples not directly satisfied by components. The inverse function for replace falls into this category. This type of inverse function incurs consecutive problem decomposition. The other type of inverse function deduces input-output examples that can be satisfied by components, thereby  incurring a single deductive step.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Shape 811"/>
          <p:cNvSpPr>
            <a:spLocks noGrp="1" noRot="1" noChangeAspect="1"/>
          </p:cNvSpPr>
          <p:nvPr>
            <p:ph type="sldImg"/>
          </p:nvPr>
        </p:nvSpPr>
        <p:spPr>
          <a:prstGeom prst="rect">
            <a:avLst/>
          </a:prstGeom>
        </p:spPr>
        <p:txBody>
          <a:bodyPr/>
          <a:lstStyle/>
          <a:p>
            <a:endParaRPr/>
          </a:p>
        </p:txBody>
      </p:sp>
      <p:sp>
        <p:nvSpPr>
          <p:cNvPr id="812" name="Shape 812"/>
          <p:cNvSpPr>
            <a:spLocks noGrp="1"/>
          </p:cNvSpPr>
          <p:nvPr>
            <p:ph type="body" sz="quarter" idx="1"/>
          </p:nvPr>
        </p:nvSpPr>
        <p:spPr>
          <a:prstGeom prst="rect">
            <a:avLst/>
          </a:prstGeom>
        </p:spPr>
        <p:txBody>
          <a:bodyPr/>
          <a:lstStyle/>
          <a:p>
            <a:r>
              <a:t>Though we have defined inverse functions for various operators supported in the SyGuS language, there are cases where cost-effective inverse functions cannot be defined. If no particular domain knowledge of an underlying operator is exploitable, or computing inverse set is expensive, we use the universal inverse function. Suppose an input-output example specification is given on a nonterminal N which is associated with this production rule. Then the universal inverse function computes the following inverse set. It essentially enumerates all possible combinations of component expressions that can result in the given desired output.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 name="Shape 816"/>
          <p:cNvSpPr>
            <a:spLocks noGrp="1" noRot="1" noChangeAspect="1"/>
          </p:cNvSpPr>
          <p:nvPr>
            <p:ph type="sldImg"/>
          </p:nvPr>
        </p:nvSpPr>
        <p:spPr>
          <a:prstGeom prst="rect">
            <a:avLst/>
          </a:prstGeom>
        </p:spPr>
        <p:txBody>
          <a:bodyPr/>
          <a:lstStyle/>
          <a:p>
            <a:endParaRPr/>
          </a:p>
        </p:txBody>
      </p:sp>
      <p:sp>
        <p:nvSpPr>
          <p:cNvPr id="817" name="Shape 817"/>
          <p:cNvSpPr>
            <a:spLocks noGrp="1"/>
          </p:cNvSpPr>
          <p:nvPr>
            <p:ph type="body" sz="quarter" idx="1"/>
          </p:nvPr>
        </p:nvSpPr>
        <p:spPr>
          <a:prstGeom prst="rect">
            <a:avLst/>
          </a:prstGeom>
        </p:spPr>
        <p:txBody>
          <a:bodyPr/>
          <a:lstStyle/>
          <a:p>
            <a:r>
              <a:t>Now we present evaluation results. We have evaluated our tool Duet on 1500 synthesis tasks collected from the SyGuS competition benchmarks and our previous work of synthesis-based superoptimization. We compare our tool to EUSolver and CVC4, which are the winners of past sygus competitions, and Euphony, which is a statistical model-guided synthesizer.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Shape 830"/>
          <p:cNvSpPr>
            <a:spLocks noGrp="1" noRot="1" noChangeAspect="1"/>
          </p:cNvSpPr>
          <p:nvPr>
            <p:ph type="sldImg"/>
          </p:nvPr>
        </p:nvSpPr>
        <p:spPr>
          <a:prstGeom prst="rect">
            <a:avLst/>
          </a:prstGeom>
        </p:spPr>
        <p:txBody>
          <a:bodyPr/>
          <a:lstStyle/>
          <a:p>
            <a:endParaRPr/>
          </a:p>
        </p:txBody>
      </p:sp>
      <p:sp>
        <p:nvSpPr>
          <p:cNvPr id="831" name="Shape 831"/>
          <p:cNvSpPr>
            <a:spLocks noGrp="1"/>
          </p:cNvSpPr>
          <p:nvPr>
            <p:ph type="body" sz="quarter" idx="1"/>
          </p:nvPr>
        </p:nvSpPr>
        <p:spPr>
          <a:prstGeom prst="rect">
            <a:avLst/>
          </a:prstGeom>
        </p:spPr>
        <p:txBody>
          <a:bodyPr/>
          <a:lstStyle/>
          <a:p>
            <a:r>
              <a:t>We chose synthesis tasks from three different application domains: </a:t>
            </a:r>
          </a:p>
          <a:p>
            <a:r>
              <a:t>The String benchmarks correspond to common string manipulation tasks faced by spreadsheet users. The Bitvector benchmarks are for finding bit-manipulating programs from input-output examples. The Circuit benchmarks concern transforming given circuits into better ones in terms of performance or security.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Shape 836"/>
          <p:cNvSpPr>
            <a:spLocks noGrp="1" noRot="1" noChangeAspect="1"/>
          </p:cNvSpPr>
          <p:nvPr>
            <p:ph type="sldImg"/>
          </p:nvPr>
        </p:nvSpPr>
        <p:spPr>
          <a:prstGeom prst="rect">
            <a:avLst/>
          </a:prstGeom>
        </p:spPr>
        <p:txBody>
          <a:bodyPr/>
          <a:lstStyle/>
          <a:p>
            <a:endParaRPr/>
          </a:p>
        </p:txBody>
      </p:sp>
      <p:sp>
        <p:nvSpPr>
          <p:cNvPr id="837" name="Shape 837"/>
          <p:cNvSpPr>
            <a:spLocks noGrp="1"/>
          </p:cNvSpPr>
          <p:nvPr>
            <p:ph type="body" sz="quarter" idx="1"/>
          </p:nvPr>
        </p:nvSpPr>
        <p:spPr>
          <a:prstGeom prst="rect">
            <a:avLst/>
          </a:prstGeom>
        </p:spPr>
        <p:txBody>
          <a:bodyPr/>
          <a:lstStyle/>
          <a:p>
            <a:r>
              <a:t>We first compare Duet to EUSolver and CVC4. Duet solved more problems than the others by solving about 94% of all the problems. EUSolver and CVC4 could solve only 82% and 64% respectively.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Shape 842"/>
          <p:cNvSpPr>
            <a:spLocks noGrp="1" noRot="1" noChangeAspect="1"/>
          </p:cNvSpPr>
          <p:nvPr>
            <p:ph type="sldImg"/>
          </p:nvPr>
        </p:nvSpPr>
        <p:spPr>
          <a:prstGeom prst="rect">
            <a:avLst/>
          </a:prstGeom>
        </p:spPr>
        <p:txBody>
          <a:bodyPr/>
          <a:lstStyle/>
          <a:p>
            <a:endParaRPr/>
          </a:p>
        </p:txBody>
      </p:sp>
      <p:sp>
        <p:nvSpPr>
          <p:cNvPr id="843" name="Shape 843"/>
          <p:cNvSpPr>
            <a:spLocks noGrp="1"/>
          </p:cNvSpPr>
          <p:nvPr>
            <p:ph type="body" sz="quarter" idx="1"/>
          </p:nvPr>
        </p:nvSpPr>
        <p:spPr>
          <a:prstGeom prst="rect">
            <a:avLst/>
          </a:prstGeom>
        </p:spPr>
        <p:txBody>
          <a:bodyPr/>
          <a:lstStyle/>
          <a:p>
            <a:r>
              <a:t>Duet outperforms the others also in terms of synthesis time as well. Duet is the fastest solver in the vast majority of the problems.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Shape 856"/>
          <p:cNvSpPr>
            <a:spLocks noGrp="1" noRot="1" noChangeAspect="1"/>
          </p:cNvSpPr>
          <p:nvPr>
            <p:ph type="sldImg"/>
          </p:nvPr>
        </p:nvSpPr>
        <p:spPr>
          <a:prstGeom prst="rect">
            <a:avLst/>
          </a:prstGeom>
        </p:spPr>
        <p:txBody>
          <a:bodyPr/>
          <a:lstStyle/>
          <a:p>
            <a:endParaRPr/>
          </a:p>
        </p:txBody>
      </p:sp>
      <p:sp>
        <p:nvSpPr>
          <p:cNvPr id="857" name="Shape 857"/>
          <p:cNvSpPr>
            <a:spLocks noGrp="1"/>
          </p:cNvSpPr>
          <p:nvPr>
            <p:ph type="body" sz="quarter" idx="1"/>
          </p:nvPr>
        </p:nvSpPr>
        <p:spPr>
          <a:prstGeom prst="rect">
            <a:avLst/>
          </a:prstGeom>
        </p:spPr>
        <p:txBody>
          <a:bodyPr/>
          <a:lstStyle/>
          <a:p>
            <a:r>
              <a:t>Here are more detailed results. Each plot shows the number of problems solved within a certain amount of cumulative time by the three solvers for each domain. Blue lines represent performance of Duet. The closer to X-axis, the better. Duet is the first tool that solves all the problems in the string domain, and it could solve 40% of problems within only 1 second each, and 90% of problems within 1 minute each.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Shape 864"/>
          <p:cNvSpPr>
            <a:spLocks noGrp="1" noRot="1" noChangeAspect="1"/>
          </p:cNvSpPr>
          <p:nvPr>
            <p:ph type="sldImg"/>
          </p:nvPr>
        </p:nvSpPr>
        <p:spPr>
          <a:prstGeom prst="rect">
            <a:avLst/>
          </a:prstGeom>
        </p:spPr>
        <p:txBody>
          <a:bodyPr/>
          <a:lstStyle/>
          <a:p>
            <a:endParaRPr/>
          </a:p>
        </p:txBody>
      </p:sp>
      <p:sp>
        <p:nvSpPr>
          <p:cNvPr id="865" name="Shape 865"/>
          <p:cNvSpPr>
            <a:spLocks noGrp="1"/>
          </p:cNvSpPr>
          <p:nvPr>
            <p:ph type="body" sz="quarter" idx="1"/>
          </p:nvPr>
        </p:nvSpPr>
        <p:spPr>
          <a:prstGeom prst="rect">
            <a:avLst/>
          </a:prstGeom>
        </p:spPr>
        <p:txBody>
          <a:bodyPr/>
          <a:lstStyle/>
          <a:p>
            <a:r>
              <a:t>Next, we compare Duet with Euphony which learns statistical models from easily obtainable solutions and use them to guide the search. For each domain, we use all problems that EUSolver could solve within 10 minutes each as the training set, and we train the model for that domain using the solutions found by EUSolver. The testing set comprises the other remaining 467 problems. In terms of the overall number of solved problems, DUET is better than euphony.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t>On the other hand, domain-specific synthesizers do not take a user-provided DSL definition but just take input-output constraints from the user. Over a fixed underlying DSL, a domain-specific strategy such as top-down propagation is often used. They are efficient enough for industrialization, so that commercial products such as Microsoft Excel, Powershell, and visual studio are equipped with domain-specific synthesizers. However, the major downside is limited applicability; only specific kinds of DSLs can be targeted.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 name="Shape 927"/>
          <p:cNvSpPr>
            <a:spLocks noGrp="1" noRot="1" noChangeAspect="1"/>
          </p:cNvSpPr>
          <p:nvPr>
            <p:ph type="sldImg"/>
          </p:nvPr>
        </p:nvSpPr>
        <p:spPr>
          <a:prstGeom prst="rect">
            <a:avLst/>
          </a:prstGeom>
        </p:spPr>
        <p:txBody>
          <a:bodyPr/>
          <a:lstStyle/>
          <a:p>
            <a:endParaRPr/>
          </a:p>
        </p:txBody>
      </p:sp>
      <p:sp>
        <p:nvSpPr>
          <p:cNvPr id="928" name="Shape 928"/>
          <p:cNvSpPr>
            <a:spLocks noGrp="1"/>
          </p:cNvSpPr>
          <p:nvPr>
            <p:ph type="body" sz="quarter" idx="1"/>
          </p:nvPr>
        </p:nvSpPr>
        <p:spPr>
          <a:prstGeom prst="rect">
            <a:avLst/>
          </a:prstGeom>
        </p:spPr>
        <p:txBody>
          <a:bodyPr/>
          <a:lstStyle/>
          <a:p>
            <a:r>
              <a:t>This figure shows the frequency distribution of benchmarks according to their maximum sizes of components when Duet finds a solution. Overall, the maximum size of components range from 1 to 12 with an average of 4. Out of solved 1443 problems in all the domains, 92% of problems could be solved with component expressions of size less than or equal to 7. Such small expressions can be quickly explored by the bottom-up enumeration in practice.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Shape 934"/>
          <p:cNvSpPr>
            <a:spLocks noGrp="1" noRot="1" noChangeAspect="1"/>
          </p:cNvSpPr>
          <p:nvPr>
            <p:ph type="sldImg"/>
          </p:nvPr>
        </p:nvSpPr>
        <p:spPr>
          <a:prstGeom prst="rect">
            <a:avLst/>
          </a:prstGeom>
        </p:spPr>
        <p:txBody>
          <a:bodyPr/>
          <a:lstStyle/>
          <a:p>
            <a:endParaRPr/>
          </a:p>
        </p:txBody>
      </p:sp>
      <p:sp>
        <p:nvSpPr>
          <p:cNvPr id="935" name="Shape 935"/>
          <p:cNvSpPr>
            <a:spLocks noGrp="1"/>
          </p:cNvSpPr>
          <p:nvPr>
            <p:ph type="body" sz="quarter" idx="1"/>
          </p:nvPr>
        </p:nvSpPr>
        <p:spPr>
          <a:prstGeom prst="rect">
            <a:avLst/>
          </a:prstGeom>
        </p:spPr>
        <p:txBody>
          <a:bodyPr/>
          <a:lstStyle/>
          <a:p>
            <a:r>
              <a:t>This indicates that Duet could compose solutions from small expressions.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 name="Shape 941"/>
          <p:cNvSpPr>
            <a:spLocks noGrp="1" noRot="1" noChangeAspect="1"/>
          </p:cNvSpPr>
          <p:nvPr>
            <p:ph type="sldImg"/>
          </p:nvPr>
        </p:nvSpPr>
        <p:spPr>
          <a:prstGeom prst="rect">
            <a:avLst/>
          </a:prstGeom>
        </p:spPr>
        <p:txBody>
          <a:bodyPr/>
          <a:lstStyle/>
          <a:p>
            <a:endParaRPr/>
          </a:p>
        </p:txBody>
      </p:sp>
      <p:sp>
        <p:nvSpPr>
          <p:cNvPr id="942" name="Shape 942"/>
          <p:cNvSpPr>
            <a:spLocks noGrp="1"/>
          </p:cNvSpPr>
          <p:nvPr>
            <p:ph type="body" sz="quarter" idx="1"/>
          </p:nvPr>
        </p:nvSpPr>
        <p:spPr>
          <a:prstGeom prst="rect">
            <a:avLst/>
          </a:prstGeom>
        </p:spPr>
        <p:txBody>
          <a:bodyPr/>
          <a:lstStyle/>
          <a:p>
            <a:r>
              <a:t>If you are interested in more details, please refer to our paper.</a:t>
            </a:r>
          </a:p>
          <a:p>
            <a:r>
              <a:t>Thank you.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r>
              <a:t>Our main question is this: can we synergistically combine the two approaches to obtain the best of the two worlds? In other words, can we obtain a general-purpose synthesizer to which the user can provide an arbitrary DSL while achieving performance comparable to domain-specific ones?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r>
              <a:t>We summarize the main contributions of our work as follows: We propose a general approach to accelerate general-purpose inductive synthesis by synergistically combining two most well known general-purpose and domain-specific strategies. We have applied the approach to the SyGuS standard formulation, thereby targeting a broad class of synthesis tasks. Lastly, we implemented our approach on top of a tool called Duet which is publicly available.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r>
              <a:t>Let me first describe the overall architecture of our algorithm which comprises two parts: generator and composer. The generator first takes a synthesis specification along with an integer n, and enumerates expressions which we call components whose size is smaller than or equal to n. These enumerated expressions are provided to the composer, which then tries to construct a solution from the components. The desired program may not be synthesized if the given set of components is insufficient. Then, we augment the component library by adding larger expressions and attempt to construct a solution again. This process is repeated until a solution is found. In the rest of the talk, I will first describe our approach and previous methods on an example synthesis problem formulated using SyGuS, and I will show you the evaluation results.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r>
              <a:t>Let’s suppose we want to synthesize a function f that takes a string of a phone number denoted x and outputs another string in a different format. </a:t>
            </a:r>
          </a:p>
          <a:p>
            <a:r>
              <a:t>The syntactic specification is provided as this context-free grammar where S is the start nonterminal symbol. We consider programs that can contain constant strings plus, space, hyphen, and dot, and can perform string concatenation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lstStyle>
            <a:lvl1pPr>
              <a:defRPr>
                <a:latin typeface="Gill Sans"/>
                <a:ea typeface="Gill Sans"/>
                <a:cs typeface="Gill Sans"/>
                <a:sym typeface="Gill Sans"/>
              </a:defRPr>
            </a:lvl1pPr>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atin typeface="Gill Sans"/>
                <a:ea typeface="Gill Sans"/>
                <a:cs typeface="Gill Sans"/>
                <a:sym typeface="Gill Sans"/>
              </a:defRPr>
            </a:lvl1pPr>
            <a:lvl2pPr marL="0" indent="0" algn="ctr">
              <a:spcBef>
                <a:spcPts val="0"/>
              </a:spcBef>
              <a:buSzTx/>
              <a:buNone/>
              <a:defRPr sz="3700">
                <a:latin typeface="Gill Sans"/>
                <a:ea typeface="Gill Sans"/>
                <a:cs typeface="Gill Sans"/>
                <a:sym typeface="Gill Sans"/>
              </a:defRPr>
            </a:lvl2pPr>
            <a:lvl3pPr marL="0" indent="0" algn="ctr">
              <a:spcBef>
                <a:spcPts val="0"/>
              </a:spcBef>
              <a:buSzTx/>
              <a:buNone/>
              <a:defRPr sz="3700">
                <a:latin typeface="Gill Sans"/>
                <a:ea typeface="Gill Sans"/>
                <a:cs typeface="Gill Sans"/>
                <a:sym typeface="Gill Sans"/>
              </a:defRPr>
            </a:lvl3pPr>
            <a:lvl4pPr marL="0" indent="0" algn="ctr">
              <a:spcBef>
                <a:spcPts val="0"/>
              </a:spcBef>
              <a:buSzTx/>
              <a:buNone/>
              <a:defRPr sz="3700">
                <a:latin typeface="Gill Sans"/>
                <a:ea typeface="Gill Sans"/>
                <a:cs typeface="Gill Sans"/>
                <a:sym typeface="Gill Sans"/>
              </a:defRPr>
            </a:lvl4pPr>
            <a:lvl5pPr marL="0" indent="0" algn="ctr">
              <a:spcBef>
                <a:spcPts val="0"/>
              </a:spcBef>
              <a:buSzTx/>
              <a:buNone/>
              <a:defRPr sz="37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4" name="–Johnny Appleseed"/>
          <p:cNvSpPr txBox="1">
            <a:spLocks noGrp="1"/>
          </p:cNvSpPr>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5" name="“Type a quote here.”"/>
          <p:cNvSpPr txBox="1">
            <a:spLocks noGrp="1"/>
          </p:cNvSpPr>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3" name="532241774_2880x1920.jpeg"/>
          <p:cNvSpPr>
            <a:spLocks noGrp="1"/>
          </p:cNvSpPr>
          <p:nvPr>
            <p:ph type="pic" idx="21"/>
          </p:nvPr>
        </p:nvSpPr>
        <p:spPr>
          <a:xfrm>
            <a:off x="-1308100" y="-50800"/>
            <a:ext cx="14782800" cy="9855200"/>
          </a:xfrm>
          <a:prstGeom prst="rect">
            <a:avLst/>
          </a:prstGeom>
        </p:spPr>
        <p:txBody>
          <a:bodyPr lIns="91439" tIns="45719" rIns="91439" bIns="45719" anchor="t">
            <a:noAutofit/>
          </a:bodyPr>
          <a:lstStyle/>
          <a:p>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8" name="Title Text"/>
          <p:cNvSpPr txBox="1">
            <a:spLocks noGrp="1"/>
          </p:cNvSpPr>
          <p:nvPr>
            <p:ph type="title"/>
          </p:nvPr>
        </p:nvSpPr>
        <p:spPr>
          <a:xfrm>
            <a:off x="952500" y="-165100"/>
            <a:ext cx="11099800" cy="2159000"/>
          </a:xfrm>
          <a:prstGeom prst="rect">
            <a:avLst/>
          </a:prstGeom>
        </p:spPr>
        <p:txBody>
          <a:bodyPr/>
          <a:lstStyle>
            <a:lvl1pPr>
              <a:defRPr sz="4800" b="1">
                <a:latin typeface="나눔고딕"/>
                <a:ea typeface="나눔고딕"/>
                <a:cs typeface="나눔고딕"/>
                <a:sym typeface="나눔고딕"/>
              </a:defRPr>
            </a:lvl1pPr>
          </a:lstStyle>
          <a:p>
            <a:r>
              <a:t>Title Text</a:t>
            </a:r>
          </a:p>
        </p:txBody>
      </p:sp>
      <p:sp>
        <p:nvSpPr>
          <p:cNvPr id="119" name="Body Level One…"/>
          <p:cNvSpPr txBox="1">
            <a:spLocks noGrp="1"/>
          </p:cNvSpPr>
          <p:nvPr>
            <p:ph type="body" idx="1"/>
          </p:nvPr>
        </p:nvSpPr>
        <p:spPr>
          <a:xfrm>
            <a:off x="952500" y="2603500"/>
            <a:ext cx="11099800" cy="6286500"/>
          </a:xfrm>
          <a:prstGeom prst="rect">
            <a:avLst/>
          </a:prstGeom>
        </p:spPr>
        <p:txBody>
          <a:bodyPr/>
          <a:lstStyle>
            <a:lvl1pPr>
              <a:lnSpc>
                <a:spcPct val="120000"/>
              </a:lnSpc>
              <a:buSzPct val="75000"/>
              <a:defRPr sz="3000">
                <a:latin typeface="나눔고딕"/>
                <a:ea typeface="나눔고딕"/>
                <a:cs typeface="나눔고딕"/>
                <a:sym typeface="나눔고딕"/>
              </a:defRPr>
            </a:lvl1pPr>
            <a:lvl2pPr marL="0" indent="228600">
              <a:lnSpc>
                <a:spcPct val="120000"/>
              </a:lnSpc>
              <a:buSzTx/>
              <a:buNone/>
              <a:defRPr sz="2800">
                <a:latin typeface="나눔고딕"/>
                <a:ea typeface="나눔고딕"/>
                <a:cs typeface="나눔고딕"/>
                <a:sym typeface="나눔고딕"/>
              </a:defRPr>
            </a:lvl2pPr>
            <a:lvl3pPr>
              <a:lnSpc>
                <a:spcPct val="120000"/>
              </a:lnSpc>
              <a:buSzPct val="75000"/>
              <a:defRPr sz="3000">
                <a:latin typeface="나눔고딕"/>
                <a:ea typeface="나눔고딕"/>
                <a:cs typeface="나눔고딕"/>
                <a:sym typeface="나눔고딕"/>
              </a:defRPr>
            </a:lvl3pPr>
            <a:lvl4pPr>
              <a:lnSpc>
                <a:spcPct val="120000"/>
              </a:lnSpc>
              <a:buSzPct val="75000"/>
              <a:defRPr sz="3000">
                <a:latin typeface="나눔고딕"/>
                <a:ea typeface="나눔고딕"/>
                <a:cs typeface="나눔고딕"/>
                <a:sym typeface="나눔고딕"/>
              </a:defRPr>
            </a:lvl4pPr>
            <a:lvl5pPr>
              <a:lnSpc>
                <a:spcPct val="120000"/>
              </a:lnSpc>
              <a:buSzPct val="75000"/>
              <a:defRPr sz="3000">
                <a:latin typeface="나눔고딕"/>
                <a:ea typeface="나눔고딕"/>
                <a:cs typeface="나눔고딕"/>
                <a:sym typeface="나눔고딕"/>
              </a:defRPr>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xfrm>
            <a:off x="6231331" y="9175750"/>
            <a:ext cx="453238" cy="469900"/>
          </a:xfrm>
          <a:prstGeom prst="rect">
            <a:avLst/>
          </a:prstGeom>
        </p:spPr>
        <p:txBody>
          <a:bodyPr/>
          <a:lstStyle>
            <a:lvl1pPr>
              <a:defRPr sz="2400">
                <a:latin typeface="Helvetica Light"/>
                <a:ea typeface="Helvetica Light"/>
                <a:cs typeface="Helvetica Light"/>
                <a:sym typeface="Helvetica Light"/>
              </a:defRPr>
            </a:lvl1pPr>
          </a:lstStyle>
          <a:p>
            <a:fld id="{86CB4B4D-7CA3-9044-876B-883B54F8677D}" type="slidenum">
              <a:t>‹#›</a:t>
            </a:fld>
            <a:endParaRPr/>
          </a:p>
        </p:txBody>
      </p:sp>
      <p:sp>
        <p:nvSpPr>
          <p:cNvPr id="121" name="Line"/>
          <p:cNvSpPr/>
          <p:nvPr/>
        </p:nvSpPr>
        <p:spPr>
          <a:xfrm>
            <a:off x="831657" y="1534006"/>
            <a:ext cx="11417686" cy="1"/>
          </a:xfrm>
          <a:prstGeom prst="line">
            <a:avLst/>
          </a:prstGeom>
          <a:ln w="38100">
            <a:solidFill>
              <a:schemeClr val="accent1">
                <a:lumOff val="-13575"/>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952500" y="-165100"/>
            <a:ext cx="11099800" cy="2159000"/>
          </a:xfrm>
          <a:prstGeom prst="rect">
            <a:avLst/>
          </a:prstGeom>
        </p:spPr>
        <p:txBody>
          <a:bodyPr/>
          <a:lstStyle>
            <a:lvl1pPr>
              <a:defRPr sz="4800">
                <a:latin typeface="Candara"/>
                <a:ea typeface="Candara"/>
                <a:cs typeface="Candara"/>
                <a:sym typeface="Candara"/>
              </a:defRPr>
            </a:lvl1pPr>
          </a:lstStyle>
          <a:p>
            <a:r>
              <a:t>Title Text</a:t>
            </a:r>
          </a:p>
        </p:txBody>
      </p:sp>
      <p:sp>
        <p:nvSpPr>
          <p:cNvPr id="129" name="Body Level One…"/>
          <p:cNvSpPr txBox="1">
            <a:spLocks noGrp="1"/>
          </p:cNvSpPr>
          <p:nvPr>
            <p:ph type="body" idx="1"/>
          </p:nvPr>
        </p:nvSpPr>
        <p:spPr>
          <a:xfrm>
            <a:off x="952500" y="2603500"/>
            <a:ext cx="11099800" cy="6286500"/>
          </a:xfrm>
          <a:prstGeom prst="rect">
            <a:avLst/>
          </a:prstGeom>
        </p:spPr>
        <p:txBody>
          <a:bodyPr/>
          <a:lstStyle>
            <a:lvl1pPr>
              <a:lnSpc>
                <a:spcPct val="120000"/>
              </a:lnSpc>
              <a:buSzPct val="75000"/>
              <a:defRPr sz="3000">
                <a:latin typeface="Candara"/>
                <a:ea typeface="Candara"/>
                <a:cs typeface="Candara"/>
                <a:sym typeface="Candara"/>
              </a:defRPr>
            </a:lvl1pPr>
            <a:lvl2pPr marL="0" indent="228600">
              <a:lnSpc>
                <a:spcPct val="120000"/>
              </a:lnSpc>
              <a:buSzTx/>
              <a:buNone/>
              <a:defRPr sz="2800">
                <a:latin typeface="Candara"/>
                <a:ea typeface="Candara"/>
                <a:cs typeface="Candara"/>
                <a:sym typeface="Candara"/>
              </a:defRPr>
            </a:lvl2pPr>
            <a:lvl3pPr>
              <a:lnSpc>
                <a:spcPct val="120000"/>
              </a:lnSpc>
              <a:buSzPct val="75000"/>
              <a:defRPr sz="3000">
                <a:latin typeface="Candara"/>
                <a:ea typeface="Candara"/>
                <a:cs typeface="Candara"/>
                <a:sym typeface="Candara"/>
              </a:defRPr>
            </a:lvl3pPr>
            <a:lvl4pPr>
              <a:lnSpc>
                <a:spcPct val="120000"/>
              </a:lnSpc>
              <a:buSzPct val="75000"/>
              <a:defRPr sz="3000">
                <a:latin typeface="Candara"/>
                <a:ea typeface="Candara"/>
                <a:cs typeface="Candara"/>
                <a:sym typeface="Candara"/>
              </a:defRPr>
            </a:lvl4pPr>
            <a:lvl5pPr>
              <a:lnSpc>
                <a:spcPct val="120000"/>
              </a:lnSpc>
              <a:buSzPct val="75000"/>
              <a:defRPr sz="3000">
                <a:latin typeface="Candara"/>
                <a:ea typeface="Candara"/>
                <a:cs typeface="Candara"/>
                <a:sym typeface="Candara"/>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6231331" y="9175750"/>
            <a:ext cx="453238" cy="469900"/>
          </a:xfrm>
          <a:prstGeom prst="rect">
            <a:avLst/>
          </a:prstGeom>
        </p:spPr>
        <p:txBody>
          <a:bodyPr/>
          <a:lstStyle>
            <a:lvl1pPr>
              <a:defRPr sz="2400">
                <a:latin typeface="Helvetica Light"/>
                <a:ea typeface="Helvetica Light"/>
                <a:cs typeface="Helvetica Light"/>
                <a:sym typeface="Helvetica Light"/>
              </a:defRPr>
            </a:lvl1pPr>
          </a:lstStyle>
          <a:p>
            <a:fld id="{86CB4B4D-7CA3-9044-876B-883B54F8677D}" type="slidenum">
              <a:t>‹#›</a:t>
            </a:fld>
            <a:endParaRPr/>
          </a:p>
        </p:txBody>
      </p:sp>
      <p:sp>
        <p:nvSpPr>
          <p:cNvPr id="131" name="Line"/>
          <p:cNvSpPr/>
          <p:nvPr/>
        </p:nvSpPr>
        <p:spPr>
          <a:xfrm>
            <a:off x="831657" y="1534006"/>
            <a:ext cx="11417686" cy="1"/>
          </a:xfrm>
          <a:prstGeom prst="line">
            <a:avLst/>
          </a:prstGeom>
          <a:ln w="38100">
            <a:solidFill>
              <a:schemeClr val="accent1">
                <a:lumOff val="-13575"/>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952500" y="-165100"/>
            <a:ext cx="11099800" cy="2159000"/>
          </a:xfrm>
          <a:prstGeom prst="rect">
            <a:avLst/>
          </a:prstGeom>
        </p:spPr>
        <p:txBody>
          <a:bodyPr/>
          <a:lstStyle>
            <a:lvl1pPr>
              <a:defRPr sz="4800">
                <a:latin typeface="Candara"/>
                <a:ea typeface="Candara"/>
                <a:cs typeface="Candara"/>
                <a:sym typeface="Candara"/>
              </a:defRPr>
            </a:lvl1pPr>
          </a:lstStyle>
          <a:p>
            <a:r>
              <a:t>Title Text</a:t>
            </a:r>
          </a:p>
        </p:txBody>
      </p:sp>
      <p:sp>
        <p:nvSpPr>
          <p:cNvPr id="139" name="Body Level One…"/>
          <p:cNvSpPr txBox="1">
            <a:spLocks noGrp="1"/>
          </p:cNvSpPr>
          <p:nvPr>
            <p:ph type="body" idx="1"/>
          </p:nvPr>
        </p:nvSpPr>
        <p:spPr>
          <a:xfrm>
            <a:off x="952500" y="2603500"/>
            <a:ext cx="11099800" cy="6286500"/>
          </a:xfrm>
          <a:prstGeom prst="rect">
            <a:avLst/>
          </a:prstGeom>
        </p:spPr>
        <p:txBody>
          <a:bodyPr/>
          <a:lstStyle>
            <a:lvl1pPr>
              <a:buSzPct val="75000"/>
              <a:defRPr sz="3000">
                <a:latin typeface="Candara"/>
                <a:ea typeface="Candara"/>
                <a:cs typeface="Candara"/>
                <a:sym typeface="Candara"/>
              </a:defRPr>
            </a:lvl1pPr>
            <a:lvl2pPr marL="0" indent="228600">
              <a:buSzTx/>
              <a:buNone/>
              <a:defRPr sz="2800">
                <a:latin typeface="Candara"/>
                <a:ea typeface="Candara"/>
                <a:cs typeface="Candara"/>
                <a:sym typeface="Candara"/>
              </a:defRPr>
            </a:lvl2pPr>
            <a:lvl3pPr>
              <a:buSzPct val="75000"/>
              <a:defRPr sz="3000">
                <a:latin typeface="Candara"/>
                <a:ea typeface="Candara"/>
                <a:cs typeface="Candara"/>
                <a:sym typeface="Candara"/>
              </a:defRPr>
            </a:lvl3pPr>
            <a:lvl4pPr>
              <a:buSzPct val="75000"/>
              <a:defRPr sz="3000">
                <a:latin typeface="Candara"/>
                <a:ea typeface="Candara"/>
                <a:cs typeface="Candara"/>
                <a:sym typeface="Candara"/>
              </a:defRPr>
            </a:lvl4pPr>
            <a:lvl5pPr>
              <a:buSzPct val="75000"/>
              <a:defRPr sz="3000">
                <a:latin typeface="Candara"/>
                <a:ea typeface="Candara"/>
                <a:cs typeface="Candara"/>
                <a:sym typeface="Candara"/>
              </a:defRPr>
            </a:lvl5p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a:spLocks noGrp="1"/>
          </p:cNvSpPr>
          <p:nvPr>
            <p:ph type="sldNum" sz="quarter" idx="2"/>
          </p:nvPr>
        </p:nvSpPr>
        <p:spPr>
          <a:xfrm>
            <a:off x="6231331" y="9175750"/>
            <a:ext cx="453238" cy="469900"/>
          </a:xfrm>
          <a:prstGeom prst="rect">
            <a:avLst/>
          </a:prstGeom>
        </p:spPr>
        <p:txBody>
          <a:bodyPr/>
          <a:lstStyle>
            <a:lvl1pPr>
              <a:defRPr sz="2400">
                <a:latin typeface="Helvetica Light"/>
                <a:ea typeface="Helvetica Light"/>
                <a:cs typeface="Helvetica Light"/>
                <a:sym typeface="Helvetica Light"/>
              </a:defRPr>
            </a:lvl1pPr>
          </a:lstStyle>
          <a:p>
            <a:fld id="{86CB4B4D-7CA3-9044-876B-883B54F8677D}" type="slidenum">
              <a:t>‹#›</a:t>
            </a:fld>
            <a:endParaRPr/>
          </a:p>
        </p:txBody>
      </p:sp>
      <p:sp>
        <p:nvSpPr>
          <p:cNvPr id="141" name="Line"/>
          <p:cNvSpPr/>
          <p:nvPr/>
        </p:nvSpPr>
        <p:spPr>
          <a:xfrm>
            <a:off x="831657" y="1534006"/>
            <a:ext cx="11417686" cy="1"/>
          </a:xfrm>
          <a:prstGeom prst="line">
            <a:avLst/>
          </a:prstGeom>
          <a:ln w="38100">
            <a:solidFill>
              <a:schemeClr val="accent1">
                <a:lumOff val="-13575"/>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eg"/>
          <p:cNvSpPr>
            <a:spLocks noGrp="1"/>
          </p:cNvSpPr>
          <p:nvPr>
            <p:ph type="pic" idx="21"/>
          </p:nvPr>
        </p:nvSpPr>
        <p:spPr>
          <a:xfrm>
            <a:off x="1625600" y="374650"/>
            <a:ext cx="9753600" cy="6502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eg"/>
          <p:cNvSpPr>
            <a:spLocks noGrp="1"/>
          </p:cNvSpPr>
          <p:nvPr>
            <p:ph type="pic" idx="21"/>
          </p:nvPr>
        </p:nvSpPr>
        <p:spPr>
          <a:xfrm>
            <a:off x="6375400" y="635000"/>
            <a:ext cx="82169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952500" y="-118580"/>
            <a:ext cx="11099800" cy="2159001"/>
          </a:xfrm>
          <a:prstGeom prst="rect">
            <a:avLst/>
          </a:prstGeom>
        </p:spPr>
        <p:txBody>
          <a:bodyPr/>
          <a:lstStyle>
            <a:lvl1pPr>
              <a:defRPr sz="4800">
                <a:latin typeface="Gill Sans"/>
                <a:ea typeface="Gill Sans"/>
                <a:cs typeface="Gill Sans"/>
                <a:sym typeface="Gill Sans"/>
              </a:defRPr>
            </a:lvl1pPr>
          </a:lstStyle>
          <a:p>
            <a:r>
              <a:t>Title Text</a:t>
            </a:r>
          </a:p>
        </p:txBody>
      </p:sp>
      <p:sp>
        <p:nvSpPr>
          <p:cNvPr id="57" name="Body Level One…"/>
          <p:cNvSpPr txBox="1">
            <a:spLocks noGrp="1"/>
          </p:cNvSpPr>
          <p:nvPr>
            <p:ph type="body" idx="1"/>
          </p:nvPr>
        </p:nvSpPr>
        <p:spPr>
          <a:prstGeom prst="rect">
            <a:avLst/>
          </a:prstGeom>
        </p:spPr>
        <p:txBody>
          <a:bodyPr/>
          <a:lstStyle>
            <a:lvl1pPr marL="444499" indent="-444499">
              <a:lnSpc>
                <a:spcPct val="120000"/>
              </a:lnSpc>
              <a:defRPr sz="3600">
                <a:latin typeface="Gill Sans"/>
                <a:ea typeface="Gill Sans"/>
                <a:cs typeface="Gill Sans"/>
                <a:sym typeface="Gill Sans"/>
              </a:defRPr>
            </a:lvl1pPr>
            <a:lvl2pPr>
              <a:lnSpc>
                <a:spcPct val="120000"/>
              </a:lnSpc>
              <a:defRPr sz="3600">
                <a:latin typeface="Gill Sans"/>
                <a:ea typeface="Gill Sans"/>
                <a:cs typeface="Gill Sans"/>
                <a:sym typeface="Gill Sans"/>
              </a:defRPr>
            </a:lvl2pPr>
            <a:lvl3pPr>
              <a:lnSpc>
                <a:spcPct val="120000"/>
              </a:lnSpc>
              <a:defRPr sz="3600">
                <a:latin typeface="Gill Sans"/>
                <a:ea typeface="Gill Sans"/>
                <a:cs typeface="Gill Sans"/>
                <a:sym typeface="Gill Sans"/>
              </a:defRPr>
            </a:lvl3pPr>
            <a:lvl4pPr>
              <a:lnSpc>
                <a:spcPct val="120000"/>
              </a:lnSpc>
              <a:defRPr sz="3600">
                <a:latin typeface="Gill Sans"/>
                <a:ea typeface="Gill Sans"/>
                <a:cs typeface="Gill Sans"/>
                <a:sym typeface="Gill Sans"/>
              </a:defRPr>
            </a:lvl4pPr>
            <a:lvl5pPr>
              <a:lnSpc>
                <a:spcPct val="120000"/>
              </a:lnSpc>
              <a:defRPr sz="36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58" name="Line"/>
          <p:cNvSpPr/>
          <p:nvPr/>
        </p:nvSpPr>
        <p:spPr>
          <a:xfrm>
            <a:off x="952500" y="1694107"/>
            <a:ext cx="11099801" cy="1"/>
          </a:xfrm>
          <a:prstGeom prst="line">
            <a:avLst/>
          </a:prstGeom>
          <a:ln w="25400">
            <a:solidFill>
              <a:srgbClr val="3275B5"/>
            </a:solidFill>
            <a:miter lim="400000"/>
          </a:ln>
        </p:spPr>
        <p:txBody>
          <a:bodyPr lIns="50800" tIns="50800" rIns="50800" bIns="50800" anchor="ctr"/>
          <a:lstStyle/>
          <a:p>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6" name="532205080_1647x1098.jpeg"/>
          <p:cNvSpPr>
            <a:spLocks noGrp="1"/>
          </p:cNvSpPr>
          <p:nvPr>
            <p:ph type="pic" idx="21"/>
          </p:nvPr>
        </p:nvSpPr>
        <p:spPr>
          <a:xfrm>
            <a:off x="3810000" y="2590800"/>
            <a:ext cx="9429750" cy="6286500"/>
          </a:xfrm>
          <a:prstGeom prst="rect">
            <a:avLst/>
          </a:prstGeom>
        </p:spPr>
        <p:txBody>
          <a:bodyPr lIns="91439" tIns="45719" rIns="91439" bIns="45719" anchor="t">
            <a:noAutofit/>
          </a:bodyPr>
          <a:lstStyle/>
          <a:p>
            <a:endParaRPr/>
          </a:p>
        </p:txBody>
      </p:sp>
      <p:sp>
        <p:nvSpPr>
          <p:cNvPr id="67" name="Title Text"/>
          <p:cNvSpPr txBox="1">
            <a:spLocks noGrp="1"/>
          </p:cNvSpPr>
          <p:nvPr>
            <p:ph type="title"/>
          </p:nvPr>
        </p:nvSpPr>
        <p:spPr>
          <a:prstGeom prst="rect">
            <a:avLst/>
          </a:prstGeom>
        </p:spPr>
        <p:txBody>
          <a:bodyPr/>
          <a:lstStyle/>
          <a:p>
            <a:r>
              <a:t>Title Text</a:t>
            </a:r>
          </a:p>
        </p:txBody>
      </p:sp>
      <p:sp>
        <p:nvSpPr>
          <p:cNvPr id="68"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9"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6"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4" name="532205080_1647x1098.jpeg"/>
          <p:cNvSpPr>
            <a:spLocks noGrp="1"/>
          </p:cNvSpPr>
          <p:nvPr>
            <p:ph type="pic" sz="quarter" idx="21"/>
          </p:nvPr>
        </p:nvSpPr>
        <p:spPr>
          <a:xfrm>
            <a:off x="6556375" y="5092700"/>
            <a:ext cx="5657850" cy="3771900"/>
          </a:xfrm>
          <a:prstGeom prst="rect">
            <a:avLst/>
          </a:prstGeom>
        </p:spPr>
        <p:txBody>
          <a:bodyPr lIns="91439" tIns="45719" rIns="91439" bIns="45719" anchor="t">
            <a:noAutofit/>
          </a:bodyPr>
          <a:lstStyle/>
          <a:p>
            <a:endParaRPr/>
          </a:p>
        </p:txBody>
      </p:sp>
      <p:sp>
        <p:nvSpPr>
          <p:cNvPr id="85" name="532204087_1355x1355.jpeg"/>
          <p:cNvSpPr>
            <a:spLocks noGrp="1"/>
          </p:cNvSpPr>
          <p:nvPr>
            <p:ph type="pic" sz="half" idx="22"/>
          </p:nvPr>
        </p:nvSpPr>
        <p:spPr>
          <a:xfrm>
            <a:off x="6718300" y="749300"/>
            <a:ext cx="5334000" cy="5334000"/>
          </a:xfrm>
          <a:prstGeom prst="rect">
            <a:avLst/>
          </a:prstGeom>
        </p:spPr>
        <p:txBody>
          <a:bodyPr lIns="91439" tIns="45719" rIns="91439" bIns="45719" anchor="t">
            <a:noAutofit/>
          </a:bodyPr>
          <a:lstStyle/>
          <a:p>
            <a:endParaRPr/>
          </a:p>
        </p:txBody>
      </p:sp>
      <p:sp>
        <p:nvSpPr>
          <p:cNvPr id="86" name="532241774_2880x1920.jpeg"/>
          <p:cNvSpPr>
            <a:spLocks noGrp="1"/>
          </p:cNvSpPr>
          <p:nvPr>
            <p:ph type="pic" idx="23"/>
          </p:nvPr>
        </p:nvSpPr>
        <p:spPr>
          <a:xfrm>
            <a:off x="-2832100" y="889000"/>
            <a:ext cx="11963400" cy="7975600"/>
          </a:xfrm>
          <a:prstGeom prst="rect">
            <a:avLst/>
          </a:prstGeom>
        </p:spPr>
        <p:txBody>
          <a:bodyPr lIns="91439" tIns="45719" rIns="91439" bIns="45719" anchor="t">
            <a:noAutofit/>
          </a:bodyPr>
          <a:lstStyle/>
          <a:p>
            <a:endParaRP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2286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3200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3657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457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914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1371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1828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22860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2743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3200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3657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14.xml"/><Relationship Id="rId16"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2.png"/><Relationship Id="rId18" Type="http://schemas.openxmlformats.org/officeDocument/2006/relationships/image" Target="../media/image38.png"/><Relationship Id="rId3" Type="http://schemas.openxmlformats.org/officeDocument/2006/relationships/image" Target="../media/image40.png"/><Relationship Id="rId21" Type="http://schemas.openxmlformats.org/officeDocument/2006/relationships/image" Target="../media/image49.png"/><Relationship Id="rId7" Type="http://schemas.openxmlformats.org/officeDocument/2006/relationships/image" Target="../media/image44.png"/><Relationship Id="rId12" Type="http://schemas.openxmlformats.org/officeDocument/2006/relationships/image" Target="../media/image51.png"/><Relationship Id="rId17" Type="http://schemas.openxmlformats.org/officeDocument/2006/relationships/image" Target="../media/image37.png"/><Relationship Id="rId2" Type="http://schemas.openxmlformats.org/officeDocument/2006/relationships/notesSlide" Target="../notesSlides/notesSlide15.xml"/><Relationship Id="rId16" Type="http://schemas.openxmlformats.org/officeDocument/2006/relationships/image" Target="../media/image36.png"/><Relationship Id="rId20"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50.png"/><Relationship Id="rId5" Type="http://schemas.openxmlformats.org/officeDocument/2006/relationships/image" Target="../media/image42.png"/><Relationship Id="rId15" Type="http://schemas.openxmlformats.org/officeDocument/2006/relationships/image" Target="../media/image35.png"/><Relationship Id="rId10" Type="http://schemas.openxmlformats.org/officeDocument/2006/relationships/image" Target="../media/image47.png"/><Relationship Id="rId19" Type="http://schemas.openxmlformats.org/officeDocument/2006/relationships/image" Target="../media/image39.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4.png"/><Relationship Id="rId18" Type="http://schemas.openxmlformats.org/officeDocument/2006/relationships/image" Target="../media/image51.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3.png"/><Relationship Id="rId17" Type="http://schemas.openxmlformats.org/officeDocument/2006/relationships/image" Target="../media/image50.png"/><Relationship Id="rId2" Type="http://schemas.openxmlformats.org/officeDocument/2006/relationships/notesSlide" Target="../notesSlides/notesSlide16.xml"/><Relationship Id="rId16" Type="http://schemas.openxmlformats.org/officeDocument/2006/relationships/image" Target="../media/image47.png"/><Relationship Id="rId20"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2.pn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78.png"/><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85.pn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8.png"/><Relationship Id="rId7"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90.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87.png"/><Relationship Id="rId11" Type="http://schemas.openxmlformats.org/officeDocument/2006/relationships/image" Target="../media/image93.png"/><Relationship Id="rId5" Type="http://schemas.openxmlformats.org/officeDocument/2006/relationships/image" Target="../media/image86.png"/><Relationship Id="rId10" Type="http://schemas.openxmlformats.org/officeDocument/2006/relationships/image" Target="../media/image89.png"/><Relationship Id="rId4" Type="http://schemas.openxmlformats.org/officeDocument/2006/relationships/image" Target="../media/image18.png"/><Relationship Id="rId9" Type="http://schemas.openxmlformats.org/officeDocument/2006/relationships/image" Target="../media/image92.png"/></Relationships>
</file>

<file path=ppt/slides/_rels/slide3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8.png"/><Relationship Id="rId7" Type="http://schemas.openxmlformats.org/officeDocument/2006/relationships/image" Target="../media/image89.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2.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103.png"/><Relationship Id="rId4" Type="http://schemas.openxmlformats.org/officeDocument/2006/relationships/image" Target="../media/image84.png"/></Relationships>
</file>

<file path=ppt/slides/_rels/slide36.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4.png"/><Relationship Id="rId7"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08.png"/><Relationship Id="rId4" Type="http://schemas.openxmlformats.org/officeDocument/2006/relationships/image" Target="../media/image18.png"/><Relationship Id="rId9"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110.png"/><Relationship Id="rId4" Type="http://schemas.openxmlformats.org/officeDocument/2006/relationships/image" Target="../media/image109.png"/></Relationships>
</file>

<file path=ppt/slides/_rels/slide38.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14.png"/><Relationship Id="rId5" Type="http://schemas.openxmlformats.org/officeDocument/2006/relationships/image" Target="../media/image113.png"/><Relationship Id="rId10" Type="http://schemas.openxmlformats.org/officeDocument/2006/relationships/image" Target="../media/image89.png"/><Relationship Id="rId4" Type="http://schemas.openxmlformats.org/officeDocument/2006/relationships/image" Target="../media/image112.png"/><Relationship Id="rId9" Type="http://schemas.openxmlformats.org/officeDocument/2006/relationships/image" Target="../media/image117.png"/></Relationships>
</file>

<file path=ppt/slides/_rels/slide39.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89.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12.png"/><Relationship Id="rId7" Type="http://schemas.openxmlformats.org/officeDocument/2006/relationships/image" Target="../media/image124.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 Id="rId9" Type="http://schemas.openxmlformats.org/officeDocument/2006/relationships/image" Target="../media/image89.png"/></Relationships>
</file>

<file path=ppt/slides/_rels/slide41.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4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105.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 Id="rId9" Type="http://schemas.openxmlformats.org/officeDocument/2006/relationships/image" Target="../media/image13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39.tif"/><Relationship Id="rId7" Type="http://schemas.openxmlformats.org/officeDocument/2006/relationships/image" Target="../media/image142.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151.png"/><Relationship Id="rId4" Type="http://schemas.openxmlformats.org/officeDocument/2006/relationships/image" Target="../media/image150.png"/></Relationships>
</file>

<file path=ppt/slides/_rels/slide5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6.xml"/><Relationship Id="rId4" Type="http://schemas.openxmlformats.org/officeDocument/2006/relationships/image" Target="../media/image151.png"/></Relationships>
</file>

<file path=ppt/slides/_rels/slide5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tif"/><Relationship Id="rId3" Type="http://schemas.openxmlformats.org/officeDocument/2006/relationships/image" Target="../media/image9.png"/><Relationship Id="rId7" Type="http://schemas.openxmlformats.org/officeDocument/2006/relationships/image" Target="../media/image14.t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tif"/><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wslee/duet"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tif"/><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bining the Top-down Propagation and Bottom-up Enumeration for Inductive Program Synthesis"/>
          <p:cNvSpPr txBox="1">
            <a:spLocks noGrp="1"/>
          </p:cNvSpPr>
          <p:nvPr>
            <p:ph type="ctrTitle"/>
          </p:nvPr>
        </p:nvSpPr>
        <p:spPr>
          <a:xfrm>
            <a:off x="1270000" y="1187366"/>
            <a:ext cx="10464800" cy="3302001"/>
          </a:xfrm>
          <a:prstGeom prst="rect">
            <a:avLst/>
          </a:prstGeom>
        </p:spPr>
        <p:txBody>
          <a:bodyPr>
            <a:normAutofit fontScale="90000"/>
          </a:bodyPr>
          <a:lstStyle>
            <a:lvl1pPr>
              <a:defRPr sz="5300"/>
            </a:lvl1pPr>
          </a:lstStyle>
          <a:p>
            <a:r>
              <a:t>Combining the Top-down Propagation and Bottom-up Enumeration for Inductive Program Synthesis</a:t>
            </a:r>
          </a:p>
        </p:txBody>
      </p:sp>
      <p:sp>
        <p:nvSpPr>
          <p:cNvPr id="151" name="Woosuk Lee…"/>
          <p:cNvSpPr txBox="1">
            <a:spLocks noGrp="1"/>
          </p:cNvSpPr>
          <p:nvPr>
            <p:ph type="subTitle" sz="half" idx="1"/>
          </p:nvPr>
        </p:nvSpPr>
        <p:spPr>
          <a:xfrm>
            <a:off x="1270000" y="5391010"/>
            <a:ext cx="10464800" cy="3423196"/>
          </a:xfrm>
          <a:prstGeom prst="rect">
            <a:avLst/>
          </a:prstGeom>
        </p:spPr>
        <p:txBody>
          <a:bodyPr/>
          <a:lstStyle/>
          <a:p>
            <a:r>
              <a:t>Woosuk Lee </a:t>
            </a:r>
          </a:p>
          <a:p>
            <a:endParaRPr/>
          </a:p>
          <a:p>
            <a:pPr>
              <a:defRPr>
                <a:solidFill>
                  <a:srgbClr val="FFFFFF"/>
                </a:solidFill>
              </a:defRPr>
            </a:pPr>
            <a:r>
              <a:t>2020. 10. 29 @ Seoul Nat’l Univ.</a:t>
            </a:r>
          </a:p>
          <a:p>
            <a:pPr>
              <a:defRPr>
                <a:solidFill>
                  <a:srgbClr val="FFFFFF"/>
                </a:solidFill>
              </a:defRPr>
            </a:pPr>
            <a:endParaRPr/>
          </a:p>
          <a:p>
            <a:pPr>
              <a:defRPr>
                <a:solidFill>
                  <a:srgbClr val="FFFFFF"/>
                </a:solidFill>
              </a:defRPr>
            </a:pPr>
            <a:r>
              <a:t>To appear at POPL’21</a:t>
            </a:r>
          </a:p>
        </p:txBody>
      </p:sp>
      <p:pic>
        <p:nvPicPr>
          <p:cNvPr id="152" name="Image" descr="Image"/>
          <p:cNvPicPr>
            <a:picLocks noChangeAspect="1"/>
          </p:cNvPicPr>
          <p:nvPr/>
        </p:nvPicPr>
        <p:blipFill>
          <a:blip r:embed="rId2"/>
          <a:stretch>
            <a:fillRect/>
          </a:stretch>
        </p:blipFill>
        <p:spPr>
          <a:xfrm>
            <a:off x="3223672" y="7271068"/>
            <a:ext cx="1065106" cy="1065106"/>
          </a:xfrm>
          <a:prstGeom prst="rect">
            <a:avLst/>
          </a:prstGeom>
          <a:ln w="12700">
            <a:miter lim="400000"/>
          </a:ln>
        </p:spPr>
      </p:pic>
      <p:sp>
        <p:nvSpPr>
          <p:cNvPr id="153" name="Hanyang University,  Korea"/>
          <p:cNvSpPr txBox="1"/>
          <p:nvPr/>
        </p:nvSpPr>
        <p:spPr>
          <a:xfrm>
            <a:off x="4578690" y="7479771"/>
            <a:ext cx="5200602" cy="647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700" b="0">
                <a:latin typeface="Gill Sans"/>
                <a:ea typeface="Gill Sans"/>
                <a:cs typeface="Gill Sans"/>
                <a:sym typeface="Gill Sans"/>
              </a:defRPr>
            </a:lvl1pPr>
          </a:lstStyle>
          <a:p>
            <a:r>
              <a:t>Hanyang University,  Korea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Goal: function    converting a given phone number     into another format…"/>
          <p:cNvSpPr txBox="1"/>
          <p:nvPr/>
        </p:nvSpPr>
        <p:spPr>
          <a:xfrm>
            <a:off x="744551" y="1478323"/>
            <a:ext cx="11773408" cy="7353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marL="355600" indent="-355600" algn="l" defTabSz="467359">
              <a:spcBef>
                <a:spcPts val="3300"/>
              </a:spcBef>
              <a:buSzPct val="145000"/>
              <a:buChar char="•"/>
              <a:defRPr sz="2880" b="0">
                <a:latin typeface="Gill Sans"/>
                <a:ea typeface="Gill Sans"/>
                <a:cs typeface="Gill Sans"/>
                <a:sym typeface="Gill Sans"/>
              </a:defRPr>
            </a:pPr>
            <a:r>
              <a:rPr dirty="0"/>
              <a:t>Goal: function    converting a given phone number     into another format</a:t>
            </a:r>
          </a:p>
          <a:p>
            <a:pPr marL="355600" indent="-355600" algn="l" defTabSz="467359">
              <a:spcBef>
                <a:spcPts val="3300"/>
              </a:spcBef>
              <a:buSzPct val="145000"/>
              <a:buChar char="•"/>
              <a:defRPr sz="2880" b="0">
                <a:latin typeface="Gill Sans"/>
                <a:ea typeface="Gill Sans"/>
                <a:cs typeface="Gill Sans"/>
                <a:sym typeface="Gill Sans"/>
              </a:defRPr>
            </a:pPr>
            <a:r>
              <a:rPr dirty="0"/>
              <a:t>      Specification</a:t>
            </a:r>
          </a:p>
          <a:p>
            <a:pPr lvl="2" indent="365760" algn="l" defTabSz="467359">
              <a:spcBef>
                <a:spcPts val="3300"/>
              </a:spcBef>
              <a:defRPr sz="2880" b="0">
                <a:latin typeface="Gill Sans"/>
                <a:ea typeface="Gill Sans"/>
                <a:cs typeface="Gill Sans"/>
                <a:sym typeface="Gill Sans"/>
              </a:defRPr>
            </a:pPr>
            <a:r>
              <a:rPr dirty="0"/>
              <a:t>   Syntactic: </a:t>
            </a:r>
          </a:p>
          <a:p>
            <a:pPr algn="l" defTabSz="467359">
              <a:spcBef>
                <a:spcPts val="3300"/>
              </a:spcBef>
              <a:defRPr sz="2880" b="0">
                <a:latin typeface="Gill Sans"/>
                <a:ea typeface="Gill Sans"/>
                <a:cs typeface="Gill Sans"/>
                <a:sym typeface="Gill Sans"/>
              </a:defRPr>
            </a:pPr>
            <a:endParaRPr dirty="0"/>
          </a:p>
          <a:p>
            <a:pPr lvl="2" indent="365760" algn="l" defTabSz="467359">
              <a:spcBef>
                <a:spcPts val="3300"/>
              </a:spcBef>
              <a:defRPr sz="2880" b="0">
                <a:latin typeface="Gill Sans"/>
                <a:ea typeface="Gill Sans"/>
                <a:cs typeface="Gill Sans"/>
                <a:sym typeface="Gill Sans"/>
              </a:defRPr>
            </a:pPr>
            <a:endParaRPr dirty="0"/>
          </a:p>
          <a:p>
            <a:pPr lvl="2" indent="365760" algn="l" defTabSz="467359">
              <a:spcBef>
                <a:spcPts val="3300"/>
              </a:spcBef>
              <a:defRPr sz="2880" b="0">
                <a:latin typeface="Gill Sans"/>
                <a:ea typeface="Gill Sans"/>
                <a:cs typeface="Gill Sans"/>
                <a:sym typeface="Gill Sans"/>
              </a:defRPr>
            </a:pPr>
            <a:endParaRPr dirty="0"/>
          </a:p>
          <a:p>
            <a:pPr lvl="2" indent="365760" algn="l" defTabSz="467359">
              <a:spcBef>
                <a:spcPts val="3300"/>
              </a:spcBef>
              <a:defRPr sz="2880" b="0">
                <a:latin typeface="Gill Sans"/>
                <a:ea typeface="Gill Sans"/>
                <a:cs typeface="Gill Sans"/>
                <a:sym typeface="Gill Sans"/>
              </a:defRPr>
            </a:pPr>
            <a:r>
              <a:rPr dirty="0"/>
              <a:t>   Semantic:</a:t>
            </a:r>
          </a:p>
          <a:p>
            <a:pPr marL="355600" indent="-355600" algn="l" defTabSz="467359">
              <a:spcBef>
                <a:spcPts val="3300"/>
              </a:spcBef>
              <a:buSzPct val="145000"/>
              <a:buChar char="•"/>
              <a:defRPr sz="2880" b="0">
                <a:latin typeface="Gill Sans"/>
                <a:ea typeface="Gill Sans"/>
                <a:cs typeface="Gill Sans"/>
                <a:sym typeface="Gill Sans"/>
              </a:defRPr>
            </a:pPr>
            <a:endParaRPr dirty="0"/>
          </a:p>
        </p:txBody>
      </p:sp>
      <p:sp>
        <p:nvSpPr>
          <p:cNvPr id="235" name="Example"/>
          <p:cNvSpPr txBox="1">
            <a:spLocks noGrp="1"/>
          </p:cNvSpPr>
          <p:nvPr>
            <p:ph type="title"/>
          </p:nvPr>
        </p:nvSpPr>
        <p:spPr>
          <a:prstGeom prst="rect">
            <a:avLst/>
          </a:prstGeom>
        </p:spPr>
        <p:txBody>
          <a:bodyPr/>
          <a:lstStyle>
            <a:lvl1pPr>
              <a:defRPr b="0">
                <a:latin typeface="Gill Sans"/>
                <a:ea typeface="Gill Sans"/>
                <a:cs typeface="Gill Sans"/>
                <a:sym typeface="Gill Sans"/>
              </a:defRPr>
            </a:lvl1pPr>
          </a:lstStyle>
          <a:p>
            <a:r>
              <a:t>Example</a:t>
            </a:r>
          </a:p>
        </p:txBody>
      </p:sp>
      <p:sp>
        <p:nvSpPr>
          <p:cNvPr id="236" name="Line"/>
          <p:cNvSpPr/>
          <p:nvPr/>
        </p:nvSpPr>
        <p:spPr>
          <a:xfrm flipV="1">
            <a:off x="12028892" y="3060106"/>
            <a:ext cx="1" cy="5089522"/>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237" name="Image" descr="Image"/>
          <p:cNvPicPr>
            <a:picLocks noChangeAspect="1"/>
          </p:cNvPicPr>
          <p:nvPr/>
        </p:nvPicPr>
        <p:blipFill>
          <a:blip r:embed="rId3"/>
          <a:stretch>
            <a:fillRect/>
          </a:stretch>
        </p:blipFill>
        <p:spPr>
          <a:xfrm>
            <a:off x="1044526" y="2797099"/>
            <a:ext cx="635001" cy="647701"/>
          </a:xfrm>
          <a:prstGeom prst="rect">
            <a:avLst/>
          </a:prstGeom>
          <a:ln w="12700">
            <a:miter lim="400000"/>
          </a:ln>
        </p:spPr>
      </p:pic>
      <p:sp>
        <p:nvSpPr>
          <p:cNvPr id="238" name="Line"/>
          <p:cNvSpPr/>
          <p:nvPr/>
        </p:nvSpPr>
        <p:spPr>
          <a:xfrm flipV="1">
            <a:off x="1233617" y="3605172"/>
            <a:ext cx="1" cy="4600232"/>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39" name="Line"/>
          <p:cNvSpPr/>
          <p:nvPr/>
        </p:nvSpPr>
        <p:spPr>
          <a:xfrm>
            <a:off x="1233618" y="8194077"/>
            <a:ext cx="10795274" cy="1"/>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40" name="Line"/>
          <p:cNvSpPr/>
          <p:nvPr/>
        </p:nvSpPr>
        <p:spPr>
          <a:xfrm>
            <a:off x="4089138" y="3015657"/>
            <a:ext cx="7939753" cy="1"/>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241" name="latex-image-1.pdf" descr="latex-image-1.pdf"/>
          <p:cNvPicPr>
            <a:picLocks noChangeAspect="1"/>
          </p:cNvPicPr>
          <p:nvPr/>
        </p:nvPicPr>
        <p:blipFill>
          <a:blip r:embed="rId4"/>
          <a:stretch>
            <a:fillRect/>
          </a:stretch>
        </p:blipFill>
        <p:spPr>
          <a:xfrm>
            <a:off x="3312057" y="2011106"/>
            <a:ext cx="241301" cy="431801"/>
          </a:xfrm>
          <a:prstGeom prst="rect">
            <a:avLst/>
          </a:prstGeom>
          <a:ln w="12700">
            <a:miter lim="400000"/>
          </a:ln>
        </p:spPr>
      </p:pic>
      <p:pic>
        <p:nvPicPr>
          <p:cNvPr id="242" name="latex-image-1.pdf" descr="latex-image-1.pdf"/>
          <p:cNvPicPr>
            <a:picLocks noChangeAspect="1"/>
          </p:cNvPicPr>
          <p:nvPr/>
        </p:nvPicPr>
        <p:blipFill>
          <a:blip r:embed="rId5"/>
          <a:stretch>
            <a:fillRect/>
          </a:stretch>
        </p:blipFill>
        <p:spPr>
          <a:xfrm>
            <a:off x="8667213" y="2126140"/>
            <a:ext cx="241301" cy="215901"/>
          </a:xfrm>
          <a:prstGeom prst="rect">
            <a:avLst/>
          </a:prstGeom>
          <a:ln w="12700">
            <a:miter lim="400000"/>
          </a:ln>
        </p:spPr>
      </p:pic>
      <p:pic>
        <p:nvPicPr>
          <p:cNvPr id="243" name="Image" descr="Image"/>
          <p:cNvPicPr>
            <a:picLocks noChangeAspect="1"/>
          </p:cNvPicPr>
          <p:nvPr/>
        </p:nvPicPr>
        <p:blipFill>
          <a:blip r:embed="rId6"/>
          <a:stretch>
            <a:fillRect/>
          </a:stretch>
        </p:blipFill>
        <p:spPr>
          <a:xfrm>
            <a:off x="1380115" y="7644357"/>
            <a:ext cx="10502280" cy="421459"/>
          </a:xfrm>
          <a:prstGeom prst="rect">
            <a:avLst/>
          </a:prstGeom>
          <a:ln w="12700">
            <a:miter lim="400000"/>
          </a:ln>
        </p:spPr>
      </p:pic>
      <p:pic>
        <p:nvPicPr>
          <p:cNvPr id="244" name="Image" descr="Image"/>
          <p:cNvPicPr>
            <a:picLocks noChangeAspect="1"/>
          </p:cNvPicPr>
          <p:nvPr/>
        </p:nvPicPr>
        <p:blipFill>
          <a:blip r:embed="rId7"/>
          <a:stretch>
            <a:fillRect/>
          </a:stretch>
        </p:blipFill>
        <p:spPr>
          <a:xfrm>
            <a:off x="3256121" y="3727373"/>
            <a:ext cx="8626274" cy="2963043"/>
          </a:xfrm>
          <a:prstGeom prst="rect">
            <a:avLst/>
          </a:prstGeom>
          <a:ln w="12700">
            <a:miter lim="400000"/>
          </a:ln>
        </p:spPr>
      </p:pic>
      <p:grpSp>
        <p:nvGrpSpPr>
          <p:cNvPr id="247" name="String concatenation"/>
          <p:cNvGrpSpPr/>
          <p:nvPr/>
        </p:nvGrpSpPr>
        <p:grpSpPr>
          <a:xfrm>
            <a:off x="8359209" y="4215449"/>
            <a:ext cx="3321448" cy="1207360"/>
            <a:chOff x="0" y="0"/>
            <a:chExt cx="3321446" cy="1207359"/>
          </a:xfrm>
        </p:grpSpPr>
        <p:sp>
          <p:nvSpPr>
            <p:cNvPr id="246" name="String concatenation"/>
            <p:cNvSpPr/>
            <p:nvPr/>
          </p:nvSpPr>
          <p:spPr>
            <a:xfrm>
              <a:off x="31750" y="4827"/>
              <a:ext cx="3257947" cy="1170783"/>
            </a:xfrm>
            <a:custGeom>
              <a:avLst/>
              <a:gdLst/>
              <a:ahLst/>
              <a:cxnLst>
                <a:cxn ang="0">
                  <a:pos x="wd2" y="hd2"/>
                </a:cxn>
                <a:cxn ang="5400000">
                  <a:pos x="wd2" y="hd2"/>
                </a:cxn>
                <a:cxn ang="10800000">
                  <a:pos x="wd2" y="hd2"/>
                </a:cxn>
                <a:cxn ang="16200000">
                  <a:pos x="wd2" y="hd2"/>
                </a:cxn>
              </a:cxnLst>
              <a:rect l="0" t="0" r="r" b="b"/>
              <a:pathLst>
                <a:path w="21600" h="21600" extrusionOk="0">
                  <a:moveTo>
                    <a:pt x="14761" y="0"/>
                  </a:moveTo>
                  <a:lnTo>
                    <a:pt x="14369" y="7139"/>
                  </a:lnTo>
                  <a:lnTo>
                    <a:pt x="197" y="7139"/>
                  </a:lnTo>
                  <a:cubicBezTo>
                    <a:pt x="89" y="7139"/>
                    <a:pt x="0" y="7385"/>
                    <a:pt x="0" y="7688"/>
                  </a:cubicBezTo>
                  <a:lnTo>
                    <a:pt x="0" y="21051"/>
                  </a:lnTo>
                  <a:cubicBezTo>
                    <a:pt x="0" y="21354"/>
                    <a:pt x="89" y="21600"/>
                    <a:pt x="197" y="21600"/>
                  </a:cubicBezTo>
                  <a:lnTo>
                    <a:pt x="21403" y="21600"/>
                  </a:lnTo>
                  <a:cubicBezTo>
                    <a:pt x="21511" y="21600"/>
                    <a:pt x="21600" y="21354"/>
                    <a:pt x="21600" y="21051"/>
                  </a:cubicBezTo>
                  <a:lnTo>
                    <a:pt x="21600" y="7688"/>
                  </a:lnTo>
                  <a:cubicBezTo>
                    <a:pt x="21600" y="7385"/>
                    <a:pt x="21511" y="7139"/>
                    <a:pt x="21403" y="7139"/>
                  </a:cubicBezTo>
                  <a:lnTo>
                    <a:pt x="15156" y="7139"/>
                  </a:lnTo>
                  <a:lnTo>
                    <a:pt x="14761"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l">
                <a:spcBef>
                  <a:spcPts val="3200"/>
                </a:spcBef>
                <a:defRPr sz="2900" b="0">
                  <a:latin typeface="Gill Sans"/>
                  <a:ea typeface="Gill Sans"/>
                  <a:cs typeface="Gill Sans"/>
                  <a:sym typeface="Gill Sans"/>
                </a:defRPr>
              </a:lvl1pPr>
            </a:lstStyle>
            <a:p>
              <a:r>
                <a:t>String concatenation</a:t>
              </a:r>
            </a:p>
          </p:txBody>
        </p:sp>
        <p:pic>
          <p:nvPicPr>
            <p:cNvPr id="245" name="String concatenation String concatenation" descr="String concatenation String concatenation"/>
            <p:cNvPicPr>
              <a:picLocks/>
            </p:cNvPicPr>
            <p:nvPr/>
          </p:nvPicPr>
          <p:blipFill>
            <a:blip r:embed="rId8"/>
            <a:stretch>
              <a:fillRect/>
            </a:stretch>
          </p:blipFill>
          <p:spPr>
            <a:xfrm>
              <a:off x="0" y="0"/>
              <a:ext cx="3321447" cy="1207360"/>
            </a:xfrm>
            <a:prstGeom prst="rect">
              <a:avLst/>
            </a:prstGeom>
            <a:effectLst/>
          </p:spPr>
        </p:pic>
      </p:grpSp>
      <p:sp>
        <p:nvSpPr>
          <p:cNvPr id="248" name="."/>
          <p:cNvSpPr txBox="1"/>
          <p:nvPr/>
        </p:nvSpPr>
        <p:spPr>
          <a:xfrm>
            <a:off x="11623285" y="7670936"/>
            <a:ext cx="297211"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r>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al: function    converting a given phone number     into another format…">
            <a:extLst>
              <a:ext uri="{FF2B5EF4-FFF2-40B4-BE49-F238E27FC236}">
                <a16:creationId xmlns:a16="http://schemas.microsoft.com/office/drawing/2014/main" id="{1D76D3DB-9D63-CE4D-92B3-9C7390B622A6}"/>
              </a:ext>
            </a:extLst>
          </p:cNvPr>
          <p:cNvSpPr txBox="1"/>
          <p:nvPr/>
        </p:nvSpPr>
        <p:spPr>
          <a:xfrm>
            <a:off x="744551" y="1478323"/>
            <a:ext cx="11773408" cy="7353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marL="355600" indent="-355600" algn="l" defTabSz="467359">
              <a:spcBef>
                <a:spcPts val="3300"/>
              </a:spcBef>
              <a:buSzPct val="145000"/>
              <a:buChar char="•"/>
              <a:defRPr sz="2880" b="0">
                <a:latin typeface="Gill Sans"/>
                <a:ea typeface="Gill Sans"/>
                <a:cs typeface="Gill Sans"/>
                <a:sym typeface="Gill Sans"/>
              </a:defRPr>
            </a:pPr>
            <a:r>
              <a:rPr dirty="0"/>
              <a:t>Goal: function    converting a given phone number     into another format</a:t>
            </a:r>
          </a:p>
          <a:p>
            <a:pPr marL="355600" indent="-355600" algn="l" defTabSz="467359">
              <a:spcBef>
                <a:spcPts val="3300"/>
              </a:spcBef>
              <a:buSzPct val="145000"/>
              <a:buChar char="•"/>
              <a:defRPr sz="2880" b="0">
                <a:latin typeface="Gill Sans"/>
                <a:ea typeface="Gill Sans"/>
                <a:cs typeface="Gill Sans"/>
                <a:sym typeface="Gill Sans"/>
              </a:defRPr>
            </a:pPr>
            <a:r>
              <a:rPr dirty="0"/>
              <a:t>      Specification</a:t>
            </a:r>
          </a:p>
          <a:p>
            <a:pPr lvl="2" indent="365760" algn="l" defTabSz="467359">
              <a:spcBef>
                <a:spcPts val="3300"/>
              </a:spcBef>
              <a:defRPr sz="2880" b="0">
                <a:latin typeface="Gill Sans"/>
                <a:ea typeface="Gill Sans"/>
                <a:cs typeface="Gill Sans"/>
                <a:sym typeface="Gill Sans"/>
              </a:defRPr>
            </a:pPr>
            <a:r>
              <a:rPr dirty="0"/>
              <a:t>   Syntactic: </a:t>
            </a:r>
          </a:p>
          <a:p>
            <a:pPr algn="l" defTabSz="467359">
              <a:spcBef>
                <a:spcPts val="3300"/>
              </a:spcBef>
              <a:defRPr sz="2880" b="0">
                <a:latin typeface="Gill Sans"/>
                <a:ea typeface="Gill Sans"/>
                <a:cs typeface="Gill Sans"/>
                <a:sym typeface="Gill Sans"/>
              </a:defRPr>
            </a:pPr>
            <a:endParaRPr dirty="0"/>
          </a:p>
          <a:p>
            <a:pPr lvl="2" indent="365760" algn="l" defTabSz="467359">
              <a:spcBef>
                <a:spcPts val="3300"/>
              </a:spcBef>
              <a:defRPr sz="2880" b="0">
                <a:latin typeface="Gill Sans"/>
                <a:ea typeface="Gill Sans"/>
                <a:cs typeface="Gill Sans"/>
                <a:sym typeface="Gill Sans"/>
              </a:defRPr>
            </a:pPr>
            <a:endParaRPr dirty="0"/>
          </a:p>
          <a:p>
            <a:pPr lvl="2" indent="365760" algn="l" defTabSz="467359">
              <a:spcBef>
                <a:spcPts val="3300"/>
              </a:spcBef>
              <a:defRPr sz="2880" b="0">
                <a:latin typeface="Gill Sans"/>
                <a:ea typeface="Gill Sans"/>
                <a:cs typeface="Gill Sans"/>
                <a:sym typeface="Gill Sans"/>
              </a:defRPr>
            </a:pPr>
            <a:endParaRPr dirty="0"/>
          </a:p>
          <a:p>
            <a:pPr lvl="2" indent="365760" algn="l" defTabSz="467359">
              <a:spcBef>
                <a:spcPts val="3300"/>
              </a:spcBef>
              <a:defRPr sz="2880" b="0">
                <a:latin typeface="Gill Sans"/>
                <a:ea typeface="Gill Sans"/>
                <a:cs typeface="Gill Sans"/>
                <a:sym typeface="Gill Sans"/>
              </a:defRPr>
            </a:pPr>
            <a:r>
              <a:rPr dirty="0"/>
              <a:t>   Semantic:</a:t>
            </a:r>
          </a:p>
          <a:p>
            <a:pPr marL="355600" indent="-355600" algn="l" defTabSz="467359">
              <a:spcBef>
                <a:spcPts val="3300"/>
              </a:spcBef>
              <a:buSzPct val="145000"/>
              <a:buChar char="•"/>
              <a:defRPr sz="2880" b="0">
                <a:latin typeface="Gill Sans"/>
                <a:ea typeface="Gill Sans"/>
                <a:cs typeface="Gill Sans"/>
                <a:sym typeface="Gill Sans"/>
              </a:defRPr>
            </a:pPr>
            <a:endParaRPr dirty="0"/>
          </a:p>
        </p:txBody>
      </p:sp>
      <p:sp>
        <p:nvSpPr>
          <p:cNvPr id="253" name="Example"/>
          <p:cNvSpPr txBox="1">
            <a:spLocks noGrp="1"/>
          </p:cNvSpPr>
          <p:nvPr>
            <p:ph type="title"/>
          </p:nvPr>
        </p:nvSpPr>
        <p:spPr>
          <a:prstGeom prst="rect">
            <a:avLst/>
          </a:prstGeom>
        </p:spPr>
        <p:txBody>
          <a:bodyPr/>
          <a:lstStyle>
            <a:lvl1pPr>
              <a:defRPr b="0">
                <a:latin typeface="Gill Sans"/>
                <a:ea typeface="Gill Sans"/>
                <a:cs typeface="Gill Sans"/>
                <a:sym typeface="Gill Sans"/>
              </a:defRPr>
            </a:lvl1pPr>
          </a:lstStyle>
          <a:p>
            <a:r>
              <a:t>Example</a:t>
            </a:r>
          </a:p>
        </p:txBody>
      </p:sp>
      <p:sp>
        <p:nvSpPr>
          <p:cNvPr id="254" name="Line"/>
          <p:cNvSpPr/>
          <p:nvPr/>
        </p:nvSpPr>
        <p:spPr>
          <a:xfrm flipV="1">
            <a:off x="12028892" y="3060106"/>
            <a:ext cx="1" cy="5089522"/>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255" name="Image" descr="Image"/>
          <p:cNvPicPr>
            <a:picLocks noChangeAspect="1"/>
          </p:cNvPicPr>
          <p:nvPr/>
        </p:nvPicPr>
        <p:blipFill>
          <a:blip r:embed="rId3"/>
          <a:stretch>
            <a:fillRect/>
          </a:stretch>
        </p:blipFill>
        <p:spPr>
          <a:xfrm>
            <a:off x="1044526" y="2797099"/>
            <a:ext cx="635001" cy="647701"/>
          </a:xfrm>
          <a:prstGeom prst="rect">
            <a:avLst/>
          </a:prstGeom>
          <a:ln w="12700">
            <a:miter lim="400000"/>
          </a:ln>
        </p:spPr>
      </p:pic>
      <p:sp>
        <p:nvSpPr>
          <p:cNvPr id="256" name="Line"/>
          <p:cNvSpPr/>
          <p:nvPr/>
        </p:nvSpPr>
        <p:spPr>
          <a:xfrm flipV="1">
            <a:off x="1233617" y="3605172"/>
            <a:ext cx="1" cy="4600232"/>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57" name="Line"/>
          <p:cNvSpPr/>
          <p:nvPr/>
        </p:nvSpPr>
        <p:spPr>
          <a:xfrm>
            <a:off x="1233618" y="8194077"/>
            <a:ext cx="10795274" cy="1"/>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58" name="Line"/>
          <p:cNvSpPr/>
          <p:nvPr/>
        </p:nvSpPr>
        <p:spPr>
          <a:xfrm>
            <a:off x="4089138" y="3015657"/>
            <a:ext cx="7939753" cy="1"/>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259" name="latex-image-1.pdf" descr="latex-image-1.pdf"/>
          <p:cNvPicPr>
            <a:picLocks noChangeAspect="1"/>
          </p:cNvPicPr>
          <p:nvPr/>
        </p:nvPicPr>
        <p:blipFill>
          <a:blip r:embed="rId4"/>
          <a:stretch>
            <a:fillRect/>
          </a:stretch>
        </p:blipFill>
        <p:spPr>
          <a:xfrm>
            <a:off x="3312057" y="2011106"/>
            <a:ext cx="241301" cy="431801"/>
          </a:xfrm>
          <a:prstGeom prst="rect">
            <a:avLst/>
          </a:prstGeom>
          <a:ln w="12700">
            <a:miter lim="400000"/>
          </a:ln>
        </p:spPr>
      </p:pic>
      <p:pic>
        <p:nvPicPr>
          <p:cNvPr id="260" name="latex-image-1.pdf" descr="latex-image-1.pdf"/>
          <p:cNvPicPr>
            <a:picLocks noChangeAspect="1"/>
          </p:cNvPicPr>
          <p:nvPr/>
        </p:nvPicPr>
        <p:blipFill>
          <a:blip r:embed="rId5"/>
          <a:stretch>
            <a:fillRect/>
          </a:stretch>
        </p:blipFill>
        <p:spPr>
          <a:xfrm>
            <a:off x="8667212" y="2126140"/>
            <a:ext cx="241301" cy="215901"/>
          </a:xfrm>
          <a:prstGeom prst="rect">
            <a:avLst/>
          </a:prstGeom>
          <a:ln w="12700">
            <a:miter lim="400000"/>
          </a:ln>
        </p:spPr>
      </p:pic>
      <p:pic>
        <p:nvPicPr>
          <p:cNvPr id="261" name="Image" descr="Image"/>
          <p:cNvPicPr>
            <a:picLocks noChangeAspect="1"/>
          </p:cNvPicPr>
          <p:nvPr/>
        </p:nvPicPr>
        <p:blipFill>
          <a:blip r:embed="rId6"/>
          <a:stretch>
            <a:fillRect/>
          </a:stretch>
        </p:blipFill>
        <p:spPr>
          <a:xfrm>
            <a:off x="1380115" y="7644357"/>
            <a:ext cx="10502280" cy="421459"/>
          </a:xfrm>
          <a:prstGeom prst="rect">
            <a:avLst/>
          </a:prstGeom>
          <a:ln w="12700">
            <a:miter lim="400000"/>
          </a:ln>
        </p:spPr>
      </p:pic>
      <p:pic>
        <p:nvPicPr>
          <p:cNvPr id="262" name="Image" descr="Image"/>
          <p:cNvPicPr>
            <a:picLocks noChangeAspect="1"/>
          </p:cNvPicPr>
          <p:nvPr/>
        </p:nvPicPr>
        <p:blipFill>
          <a:blip r:embed="rId7"/>
          <a:stretch>
            <a:fillRect/>
          </a:stretch>
        </p:blipFill>
        <p:spPr>
          <a:xfrm>
            <a:off x="3256121" y="3727373"/>
            <a:ext cx="8626274" cy="2963043"/>
          </a:xfrm>
          <a:prstGeom prst="rect">
            <a:avLst/>
          </a:prstGeom>
          <a:ln w="12700">
            <a:miter lim="400000"/>
          </a:ln>
        </p:spPr>
      </p:pic>
      <p:grpSp>
        <p:nvGrpSpPr>
          <p:cNvPr id="265" name="e.g.,"/>
          <p:cNvGrpSpPr/>
          <p:nvPr/>
        </p:nvGrpSpPr>
        <p:grpSpPr>
          <a:xfrm>
            <a:off x="1946533" y="2571664"/>
            <a:ext cx="5702301" cy="1816531"/>
            <a:chOff x="0" y="0"/>
            <a:chExt cx="5702300" cy="1816529"/>
          </a:xfrm>
        </p:grpSpPr>
        <p:sp>
          <p:nvSpPr>
            <p:cNvPr id="264" name="e.g.,"/>
            <p:cNvSpPr/>
            <p:nvPr/>
          </p:nvSpPr>
          <p:spPr>
            <a:xfrm>
              <a:off x="31750" y="31749"/>
              <a:ext cx="5638800" cy="1685133"/>
            </a:xfrm>
            <a:custGeom>
              <a:avLst/>
              <a:gdLst/>
              <a:ahLst/>
              <a:cxnLst>
                <a:cxn ang="0">
                  <a:pos x="wd2" y="hd2"/>
                </a:cxn>
                <a:cxn ang="5400000">
                  <a:pos x="wd2" y="hd2"/>
                </a:cxn>
                <a:cxn ang="10800000">
                  <a:pos x="wd2" y="hd2"/>
                </a:cxn>
                <a:cxn ang="16200000">
                  <a:pos x="wd2" y="hd2"/>
                </a:cxn>
              </a:cxnLst>
              <a:rect l="0" t="0" r="r" b="b"/>
              <a:pathLst>
                <a:path w="21600" h="21600" extrusionOk="0">
                  <a:moveTo>
                    <a:pt x="198" y="0"/>
                  </a:moveTo>
                  <a:cubicBezTo>
                    <a:pt x="89" y="0"/>
                    <a:pt x="0" y="297"/>
                    <a:pt x="0" y="661"/>
                  </a:cubicBezTo>
                  <a:lnTo>
                    <a:pt x="0" y="17016"/>
                  </a:lnTo>
                  <a:cubicBezTo>
                    <a:pt x="0" y="17381"/>
                    <a:pt x="89" y="17673"/>
                    <a:pt x="198" y="17673"/>
                  </a:cubicBezTo>
                  <a:lnTo>
                    <a:pt x="14221" y="17673"/>
                  </a:lnTo>
                  <a:lnTo>
                    <a:pt x="14616" y="21600"/>
                  </a:lnTo>
                  <a:lnTo>
                    <a:pt x="15010" y="17673"/>
                  </a:lnTo>
                  <a:lnTo>
                    <a:pt x="21404" y="17673"/>
                  </a:lnTo>
                  <a:cubicBezTo>
                    <a:pt x="21513" y="17673"/>
                    <a:pt x="21600" y="17381"/>
                    <a:pt x="21600" y="17016"/>
                  </a:cubicBezTo>
                  <a:lnTo>
                    <a:pt x="21600" y="661"/>
                  </a:lnTo>
                  <a:cubicBezTo>
                    <a:pt x="21600" y="297"/>
                    <a:pt x="21513" y="0"/>
                    <a:pt x="21404" y="0"/>
                  </a:cubicBezTo>
                  <a:lnTo>
                    <a:pt x="198"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a:spcBef>
                  <a:spcPts val="3200"/>
                </a:spcBef>
                <a:defRPr sz="2900" b="0"/>
              </a:pPr>
              <a:br/>
              <a:r>
                <a:t> e.g.,  </a:t>
              </a:r>
            </a:p>
          </p:txBody>
        </p:sp>
        <p:pic>
          <p:nvPicPr>
            <p:cNvPr id="263" name="e.g.,   e.g.,  " descr="e.g.,   e.g.,  "/>
            <p:cNvPicPr>
              <a:picLocks/>
            </p:cNvPicPr>
            <p:nvPr/>
          </p:nvPicPr>
          <p:blipFill>
            <a:blip r:embed="rId8"/>
            <a:stretch>
              <a:fillRect/>
            </a:stretch>
          </p:blipFill>
          <p:spPr>
            <a:xfrm>
              <a:off x="0" y="0"/>
              <a:ext cx="5702300" cy="1816530"/>
            </a:xfrm>
            <a:prstGeom prst="rect">
              <a:avLst/>
            </a:prstGeom>
            <a:effectLst/>
          </p:spPr>
        </p:pic>
      </p:grpSp>
      <p:pic>
        <p:nvPicPr>
          <p:cNvPr id="266" name="Image" descr="Image"/>
          <p:cNvPicPr>
            <a:picLocks noChangeAspect="1"/>
          </p:cNvPicPr>
          <p:nvPr/>
        </p:nvPicPr>
        <p:blipFill>
          <a:blip r:embed="rId9"/>
          <a:stretch>
            <a:fillRect/>
          </a:stretch>
        </p:blipFill>
        <p:spPr>
          <a:xfrm>
            <a:off x="2285076" y="2735614"/>
            <a:ext cx="4542641" cy="418104"/>
          </a:xfrm>
          <a:prstGeom prst="rect">
            <a:avLst/>
          </a:prstGeom>
          <a:ln w="12700">
            <a:miter lim="400000"/>
          </a:ln>
        </p:spPr>
      </p:pic>
      <p:pic>
        <p:nvPicPr>
          <p:cNvPr id="267" name="Image" descr="Image"/>
          <p:cNvPicPr>
            <a:picLocks noChangeAspect="1"/>
          </p:cNvPicPr>
          <p:nvPr/>
        </p:nvPicPr>
        <p:blipFill>
          <a:blip r:embed="rId10"/>
          <a:stretch>
            <a:fillRect/>
          </a:stretch>
        </p:blipFill>
        <p:spPr>
          <a:xfrm>
            <a:off x="2939046" y="3354035"/>
            <a:ext cx="4520041" cy="418105"/>
          </a:xfrm>
          <a:prstGeom prst="rect">
            <a:avLst/>
          </a:prstGeom>
          <a:ln w="12700">
            <a:miter lim="400000"/>
          </a:ln>
        </p:spPr>
      </p:pic>
      <p:sp>
        <p:nvSpPr>
          <p:cNvPr id="268" name="."/>
          <p:cNvSpPr txBox="1"/>
          <p:nvPr/>
        </p:nvSpPr>
        <p:spPr>
          <a:xfrm>
            <a:off x="11623285" y="7670936"/>
            <a:ext cx="297211"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r>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Example"/>
          <p:cNvSpPr txBox="1">
            <a:spLocks noGrp="1"/>
          </p:cNvSpPr>
          <p:nvPr>
            <p:ph type="title"/>
          </p:nvPr>
        </p:nvSpPr>
        <p:spPr>
          <a:prstGeom prst="rect">
            <a:avLst/>
          </a:prstGeom>
        </p:spPr>
        <p:txBody>
          <a:bodyPr/>
          <a:lstStyle>
            <a:lvl1pPr>
              <a:defRPr b="0">
                <a:latin typeface="Gill Sans"/>
                <a:ea typeface="Gill Sans"/>
                <a:cs typeface="Gill Sans"/>
                <a:sym typeface="Gill Sans"/>
              </a:defRPr>
            </a:lvl1pPr>
          </a:lstStyle>
          <a:p>
            <a:r>
              <a:t>Example</a:t>
            </a:r>
          </a:p>
        </p:txBody>
      </p:sp>
      <p:sp>
        <p:nvSpPr>
          <p:cNvPr id="274" name="Line"/>
          <p:cNvSpPr/>
          <p:nvPr/>
        </p:nvSpPr>
        <p:spPr>
          <a:xfrm flipV="1">
            <a:off x="12028892" y="3060106"/>
            <a:ext cx="1" cy="5089522"/>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275" name="Image" descr="Image"/>
          <p:cNvPicPr>
            <a:picLocks noChangeAspect="1"/>
          </p:cNvPicPr>
          <p:nvPr/>
        </p:nvPicPr>
        <p:blipFill>
          <a:blip r:embed="rId3"/>
          <a:stretch>
            <a:fillRect/>
          </a:stretch>
        </p:blipFill>
        <p:spPr>
          <a:xfrm>
            <a:off x="1044526" y="2797099"/>
            <a:ext cx="635001" cy="647701"/>
          </a:xfrm>
          <a:prstGeom prst="rect">
            <a:avLst/>
          </a:prstGeom>
          <a:ln w="12700">
            <a:miter lim="400000"/>
          </a:ln>
        </p:spPr>
      </p:pic>
      <p:sp>
        <p:nvSpPr>
          <p:cNvPr id="276" name="Line"/>
          <p:cNvSpPr/>
          <p:nvPr/>
        </p:nvSpPr>
        <p:spPr>
          <a:xfrm flipV="1">
            <a:off x="1233617" y="3605172"/>
            <a:ext cx="1" cy="4600232"/>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77" name="Line"/>
          <p:cNvSpPr/>
          <p:nvPr/>
        </p:nvSpPr>
        <p:spPr>
          <a:xfrm>
            <a:off x="1233618" y="8194077"/>
            <a:ext cx="10795274" cy="1"/>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78" name="Line"/>
          <p:cNvSpPr/>
          <p:nvPr/>
        </p:nvSpPr>
        <p:spPr>
          <a:xfrm>
            <a:off x="4089138" y="3015657"/>
            <a:ext cx="7939753" cy="1"/>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279" name="latex-image-1.pdf" descr="latex-image-1.pdf"/>
          <p:cNvPicPr>
            <a:picLocks noChangeAspect="1"/>
          </p:cNvPicPr>
          <p:nvPr/>
        </p:nvPicPr>
        <p:blipFill>
          <a:blip r:embed="rId4"/>
          <a:stretch>
            <a:fillRect/>
          </a:stretch>
        </p:blipFill>
        <p:spPr>
          <a:xfrm>
            <a:off x="3312057" y="2011106"/>
            <a:ext cx="241301" cy="431801"/>
          </a:xfrm>
          <a:prstGeom prst="rect">
            <a:avLst/>
          </a:prstGeom>
          <a:ln w="12700">
            <a:miter lim="400000"/>
          </a:ln>
        </p:spPr>
      </p:pic>
      <p:pic>
        <p:nvPicPr>
          <p:cNvPr id="280" name="latex-image-1.pdf" descr="latex-image-1.pdf"/>
          <p:cNvPicPr>
            <a:picLocks noChangeAspect="1"/>
          </p:cNvPicPr>
          <p:nvPr/>
        </p:nvPicPr>
        <p:blipFill>
          <a:blip r:embed="rId5"/>
          <a:stretch>
            <a:fillRect/>
          </a:stretch>
        </p:blipFill>
        <p:spPr>
          <a:xfrm>
            <a:off x="8667212" y="2126140"/>
            <a:ext cx="241301" cy="215901"/>
          </a:xfrm>
          <a:prstGeom prst="rect">
            <a:avLst/>
          </a:prstGeom>
          <a:ln w="12700">
            <a:miter lim="400000"/>
          </a:ln>
        </p:spPr>
      </p:pic>
      <p:pic>
        <p:nvPicPr>
          <p:cNvPr id="281" name="Image" descr="Image"/>
          <p:cNvPicPr>
            <a:picLocks noChangeAspect="1"/>
          </p:cNvPicPr>
          <p:nvPr/>
        </p:nvPicPr>
        <p:blipFill>
          <a:blip r:embed="rId6"/>
          <a:stretch>
            <a:fillRect/>
          </a:stretch>
        </p:blipFill>
        <p:spPr>
          <a:xfrm>
            <a:off x="1380115" y="7644357"/>
            <a:ext cx="10502280" cy="421459"/>
          </a:xfrm>
          <a:prstGeom prst="rect">
            <a:avLst/>
          </a:prstGeom>
          <a:ln w="12700">
            <a:miter lim="400000"/>
          </a:ln>
        </p:spPr>
      </p:pic>
      <p:pic>
        <p:nvPicPr>
          <p:cNvPr id="282" name="Image" descr="Image"/>
          <p:cNvPicPr>
            <a:picLocks noChangeAspect="1"/>
          </p:cNvPicPr>
          <p:nvPr/>
        </p:nvPicPr>
        <p:blipFill>
          <a:blip r:embed="rId7"/>
          <a:stretch>
            <a:fillRect/>
          </a:stretch>
        </p:blipFill>
        <p:spPr>
          <a:xfrm>
            <a:off x="3256121" y="3727373"/>
            <a:ext cx="8626274" cy="2963043"/>
          </a:xfrm>
          <a:prstGeom prst="rect">
            <a:avLst/>
          </a:prstGeom>
          <a:ln w="12700">
            <a:miter lim="400000"/>
          </a:ln>
        </p:spPr>
      </p:pic>
      <p:grpSp>
        <p:nvGrpSpPr>
          <p:cNvPr id="285" name="e.g.,"/>
          <p:cNvGrpSpPr/>
          <p:nvPr/>
        </p:nvGrpSpPr>
        <p:grpSpPr>
          <a:xfrm>
            <a:off x="4414281" y="3689405"/>
            <a:ext cx="6598445" cy="1909340"/>
            <a:chOff x="0" y="0"/>
            <a:chExt cx="6598443" cy="1909338"/>
          </a:xfrm>
        </p:grpSpPr>
        <p:sp>
          <p:nvSpPr>
            <p:cNvPr id="284" name="e.g.,"/>
            <p:cNvSpPr/>
            <p:nvPr/>
          </p:nvSpPr>
          <p:spPr>
            <a:xfrm>
              <a:off x="31750" y="31750"/>
              <a:ext cx="6534944" cy="1767682"/>
            </a:xfrm>
            <a:custGeom>
              <a:avLst/>
              <a:gdLst/>
              <a:ahLst/>
              <a:cxnLst>
                <a:cxn ang="0">
                  <a:pos x="wd2" y="hd2"/>
                </a:cxn>
                <a:cxn ang="5400000">
                  <a:pos x="wd2" y="hd2"/>
                </a:cxn>
                <a:cxn ang="10800000">
                  <a:pos x="wd2" y="hd2"/>
                </a:cxn>
                <a:cxn ang="16200000">
                  <a:pos x="wd2" y="hd2"/>
                </a:cxn>
              </a:cxnLst>
              <a:rect l="0" t="0" r="r" b="b"/>
              <a:pathLst>
                <a:path w="21600" h="21600" extrusionOk="0">
                  <a:moveTo>
                    <a:pt x="171" y="0"/>
                  </a:moveTo>
                  <a:cubicBezTo>
                    <a:pt x="77" y="0"/>
                    <a:pt x="0" y="283"/>
                    <a:pt x="0" y="630"/>
                  </a:cubicBezTo>
                  <a:lnTo>
                    <a:pt x="0" y="16804"/>
                  </a:lnTo>
                  <a:cubicBezTo>
                    <a:pt x="0" y="17151"/>
                    <a:pt x="77" y="17429"/>
                    <a:pt x="171" y="17429"/>
                  </a:cubicBezTo>
                  <a:lnTo>
                    <a:pt x="8357" y="17429"/>
                  </a:lnTo>
                  <a:lnTo>
                    <a:pt x="8699" y="21600"/>
                  </a:lnTo>
                  <a:lnTo>
                    <a:pt x="9038" y="17429"/>
                  </a:lnTo>
                  <a:lnTo>
                    <a:pt x="21431" y="17429"/>
                  </a:lnTo>
                  <a:cubicBezTo>
                    <a:pt x="21525" y="17429"/>
                    <a:pt x="21600" y="17151"/>
                    <a:pt x="21600" y="16804"/>
                  </a:cubicBezTo>
                  <a:lnTo>
                    <a:pt x="21600" y="630"/>
                  </a:lnTo>
                  <a:cubicBezTo>
                    <a:pt x="21600" y="283"/>
                    <a:pt x="21525" y="0"/>
                    <a:pt x="21431" y="0"/>
                  </a:cubicBezTo>
                  <a:lnTo>
                    <a:pt x="171"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a:lnSpc>
                  <a:spcPct val="120000"/>
                </a:lnSpc>
                <a:spcBef>
                  <a:spcPts val="3200"/>
                </a:spcBef>
                <a:defRPr sz="2900" b="0"/>
              </a:pPr>
              <a:r>
                <a:t> </a:t>
              </a:r>
              <a:br/>
              <a:r>
                <a:t>  e.g.,     </a:t>
              </a:r>
            </a:p>
          </p:txBody>
        </p:sp>
        <p:pic>
          <p:nvPicPr>
            <p:cNvPr id="283" name="e.g.,     e.g.,     " descr="e.g.,     e.g.,     "/>
            <p:cNvPicPr>
              <a:picLocks/>
            </p:cNvPicPr>
            <p:nvPr/>
          </p:nvPicPr>
          <p:blipFill>
            <a:blip r:embed="rId8"/>
            <a:stretch>
              <a:fillRect/>
            </a:stretch>
          </p:blipFill>
          <p:spPr>
            <a:xfrm>
              <a:off x="0" y="0"/>
              <a:ext cx="6598444" cy="1909339"/>
            </a:xfrm>
            <a:prstGeom prst="rect">
              <a:avLst/>
            </a:prstGeom>
            <a:effectLst/>
          </p:spPr>
        </p:pic>
      </p:grpSp>
      <p:pic>
        <p:nvPicPr>
          <p:cNvPr id="286" name="Image" descr="Image"/>
          <p:cNvPicPr>
            <a:picLocks noChangeAspect="1"/>
          </p:cNvPicPr>
          <p:nvPr/>
        </p:nvPicPr>
        <p:blipFill>
          <a:blip r:embed="rId9"/>
          <a:stretch>
            <a:fillRect/>
          </a:stretch>
        </p:blipFill>
        <p:spPr>
          <a:xfrm>
            <a:off x="4759026" y="3876514"/>
            <a:ext cx="5685911" cy="404575"/>
          </a:xfrm>
          <a:prstGeom prst="rect">
            <a:avLst/>
          </a:prstGeom>
          <a:ln w="12700">
            <a:miter lim="400000"/>
          </a:ln>
        </p:spPr>
      </p:pic>
      <p:pic>
        <p:nvPicPr>
          <p:cNvPr id="287" name="Image" descr="Image"/>
          <p:cNvPicPr>
            <a:picLocks noChangeAspect="1"/>
          </p:cNvPicPr>
          <p:nvPr/>
        </p:nvPicPr>
        <p:blipFill>
          <a:blip r:embed="rId10"/>
          <a:stretch>
            <a:fillRect/>
          </a:stretch>
        </p:blipFill>
        <p:spPr>
          <a:xfrm>
            <a:off x="5557795" y="4490958"/>
            <a:ext cx="5311745" cy="389950"/>
          </a:xfrm>
          <a:prstGeom prst="rect">
            <a:avLst/>
          </a:prstGeom>
          <a:ln w="12700">
            <a:miter lim="400000"/>
          </a:ln>
        </p:spPr>
      </p:pic>
      <p:sp>
        <p:nvSpPr>
          <p:cNvPr id="288" name="."/>
          <p:cNvSpPr txBox="1"/>
          <p:nvPr/>
        </p:nvSpPr>
        <p:spPr>
          <a:xfrm>
            <a:off x="11623285" y="7670936"/>
            <a:ext cx="297211"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r>
              <a:t>.</a:t>
            </a:r>
          </a:p>
        </p:txBody>
      </p:sp>
      <p:sp>
        <p:nvSpPr>
          <p:cNvPr id="19" name="Goal: function    converting a given phone number     into another format…">
            <a:extLst>
              <a:ext uri="{FF2B5EF4-FFF2-40B4-BE49-F238E27FC236}">
                <a16:creationId xmlns:a16="http://schemas.microsoft.com/office/drawing/2014/main" id="{CA053156-134D-A946-9732-7404A177C5F4}"/>
              </a:ext>
            </a:extLst>
          </p:cNvPr>
          <p:cNvSpPr txBox="1"/>
          <p:nvPr/>
        </p:nvSpPr>
        <p:spPr>
          <a:xfrm>
            <a:off x="744551" y="1478323"/>
            <a:ext cx="11773408" cy="7353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marL="355600" indent="-355600" algn="l" defTabSz="467359">
              <a:spcBef>
                <a:spcPts val="3300"/>
              </a:spcBef>
              <a:buSzPct val="145000"/>
              <a:buChar char="•"/>
              <a:defRPr sz="2880" b="0">
                <a:latin typeface="Gill Sans"/>
                <a:ea typeface="Gill Sans"/>
                <a:cs typeface="Gill Sans"/>
                <a:sym typeface="Gill Sans"/>
              </a:defRPr>
            </a:pPr>
            <a:r>
              <a:rPr dirty="0"/>
              <a:t>Goal: function    converting a given phone number     into another format</a:t>
            </a:r>
          </a:p>
          <a:p>
            <a:pPr marL="355600" indent="-355600" algn="l" defTabSz="467359">
              <a:spcBef>
                <a:spcPts val="3300"/>
              </a:spcBef>
              <a:buSzPct val="145000"/>
              <a:buChar char="•"/>
              <a:defRPr sz="2880" b="0">
                <a:latin typeface="Gill Sans"/>
                <a:ea typeface="Gill Sans"/>
                <a:cs typeface="Gill Sans"/>
                <a:sym typeface="Gill Sans"/>
              </a:defRPr>
            </a:pPr>
            <a:r>
              <a:rPr dirty="0"/>
              <a:t>      Specification</a:t>
            </a:r>
          </a:p>
          <a:p>
            <a:pPr lvl="2" indent="365760" algn="l" defTabSz="467359">
              <a:spcBef>
                <a:spcPts val="3300"/>
              </a:spcBef>
              <a:defRPr sz="2880" b="0">
                <a:latin typeface="Gill Sans"/>
                <a:ea typeface="Gill Sans"/>
                <a:cs typeface="Gill Sans"/>
                <a:sym typeface="Gill Sans"/>
              </a:defRPr>
            </a:pPr>
            <a:r>
              <a:rPr dirty="0"/>
              <a:t>   Syntactic: </a:t>
            </a:r>
          </a:p>
          <a:p>
            <a:pPr algn="l" defTabSz="467359">
              <a:spcBef>
                <a:spcPts val="3300"/>
              </a:spcBef>
              <a:defRPr sz="2880" b="0">
                <a:latin typeface="Gill Sans"/>
                <a:ea typeface="Gill Sans"/>
                <a:cs typeface="Gill Sans"/>
                <a:sym typeface="Gill Sans"/>
              </a:defRPr>
            </a:pPr>
            <a:endParaRPr dirty="0"/>
          </a:p>
          <a:p>
            <a:pPr lvl="2" indent="365760" algn="l" defTabSz="467359">
              <a:spcBef>
                <a:spcPts val="3300"/>
              </a:spcBef>
              <a:defRPr sz="2880" b="0">
                <a:latin typeface="Gill Sans"/>
                <a:ea typeface="Gill Sans"/>
                <a:cs typeface="Gill Sans"/>
                <a:sym typeface="Gill Sans"/>
              </a:defRPr>
            </a:pPr>
            <a:endParaRPr dirty="0"/>
          </a:p>
          <a:p>
            <a:pPr lvl="2" indent="365760" algn="l" defTabSz="467359">
              <a:spcBef>
                <a:spcPts val="3300"/>
              </a:spcBef>
              <a:defRPr sz="2880" b="0">
                <a:latin typeface="Gill Sans"/>
                <a:ea typeface="Gill Sans"/>
                <a:cs typeface="Gill Sans"/>
                <a:sym typeface="Gill Sans"/>
              </a:defRPr>
            </a:pPr>
            <a:endParaRPr dirty="0"/>
          </a:p>
          <a:p>
            <a:pPr lvl="2" indent="365760" algn="l" defTabSz="467359">
              <a:spcBef>
                <a:spcPts val="3300"/>
              </a:spcBef>
              <a:defRPr sz="2880" b="0">
                <a:latin typeface="Gill Sans"/>
                <a:ea typeface="Gill Sans"/>
                <a:cs typeface="Gill Sans"/>
                <a:sym typeface="Gill Sans"/>
              </a:defRPr>
            </a:pPr>
            <a:r>
              <a:rPr dirty="0"/>
              <a:t>   Semantic:</a:t>
            </a:r>
          </a:p>
          <a:p>
            <a:pPr marL="355600" indent="-355600" algn="l" defTabSz="467359">
              <a:spcBef>
                <a:spcPts val="3300"/>
              </a:spcBef>
              <a:buSzPct val="145000"/>
              <a:buChar char="•"/>
              <a:defRPr sz="2880" b="0">
                <a:latin typeface="Gill Sans"/>
                <a:ea typeface="Gill Sans"/>
                <a:cs typeface="Gill Sans"/>
                <a:sym typeface="Gill Sans"/>
              </a:defRPr>
            </a:pPr>
            <a:endParaRPr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Example"/>
          <p:cNvSpPr txBox="1">
            <a:spLocks noGrp="1"/>
          </p:cNvSpPr>
          <p:nvPr>
            <p:ph type="title"/>
          </p:nvPr>
        </p:nvSpPr>
        <p:spPr>
          <a:prstGeom prst="rect">
            <a:avLst/>
          </a:prstGeom>
        </p:spPr>
        <p:txBody>
          <a:bodyPr/>
          <a:lstStyle>
            <a:lvl1pPr>
              <a:defRPr b="1">
                <a:latin typeface="나눔고딕"/>
                <a:ea typeface="나눔고딕"/>
                <a:cs typeface="나눔고딕"/>
                <a:sym typeface="나눔고딕"/>
              </a:defRPr>
            </a:lvl1pPr>
          </a:lstStyle>
          <a:p>
            <a:r>
              <a:t>Example</a:t>
            </a:r>
          </a:p>
        </p:txBody>
      </p:sp>
      <p:sp>
        <p:nvSpPr>
          <p:cNvPr id="293" name="Solution:"/>
          <p:cNvSpPr txBox="1"/>
          <p:nvPr/>
        </p:nvSpPr>
        <p:spPr>
          <a:xfrm>
            <a:off x="615696" y="2584386"/>
            <a:ext cx="11773408" cy="85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444500" indent="-444500" algn="l">
              <a:spcBef>
                <a:spcPts val="4200"/>
              </a:spcBef>
              <a:buSzPct val="145000"/>
              <a:buChar char="•"/>
              <a:defRPr sz="2800" b="0">
                <a:latin typeface="Candara"/>
                <a:ea typeface="Candara"/>
                <a:cs typeface="Candara"/>
                <a:sym typeface="Candara"/>
              </a:defRPr>
            </a:lvl1pPr>
          </a:lstStyle>
          <a:p>
            <a:r>
              <a:t>       Solution: </a:t>
            </a:r>
          </a:p>
        </p:txBody>
      </p:sp>
      <p:pic>
        <p:nvPicPr>
          <p:cNvPr id="294" name="Image" descr="Image"/>
          <p:cNvPicPr>
            <a:picLocks noChangeAspect="1"/>
          </p:cNvPicPr>
          <p:nvPr/>
        </p:nvPicPr>
        <p:blipFill>
          <a:blip r:embed="rId3"/>
          <a:stretch>
            <a:fillRect/>
          </a:stretch>
        </p:blipFill>
        <p:spPr>
          <a:xfrm>
            <a:off x="992553" y="2584386"/>
            <a:ext cx="780091" cy="858101"/>
          </a:xfrm>
          <a:prstGeom prst="rect">
            <a:avLst/>
          </a:prstGeom>
          <a:ln w="12700">
            <a:miter lim="400000"/>
          </a:ln>
        </p:spPr>
      </p:pic>
      <p:grpSp>
        <p:nvGrpSpPr>
          <p:cNvPr id="297" name="Size : 12  AST nodes"/>
          <p:cNvGrpSpPr/>
          <p:nvPr/>
        </p:nvGrpSpPr>
        <p:grpSpPr>
          <a:xfrm>
            <a:off x="3772801" y="2689586"/>
            <a:ext cx="3315618" cy="647701"/>
            <a:chOff x="0" y="0"/>
            <a:chExt cx="3315617" cy="647700"/>
          </a:xfrm>
        </p:grpSpPr>
        <p:sp>
          <p:nvSpPr>
            <p:cNvPr id="296" name="Size : 12  AST nodes"/>
            <p:cNvSpPr txBox="1"/>
            <p:nvPr/>
          </p:nvSpPr>
          <p:spPr>
            <a:xfrm>
              <a:off x="25400" y="25400"/>
              <a:ext cx="3264818" cy="596900"/>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lnSpc>
                  <a:spcPct val="120000"/>
                </a:lnSpc>
                <a:spcBef>
                  <a:spcPts val="4200"/>
                </a:spcBef>
                <a:defRPr sz="3000" b="0">
                  <a:latin typeface="Gill Sans"/>
                  <a:ea typeface="Gill Sans"/>
                  <a:cs typeface="Gill Sans"/>
                  <a:sym typeface="Gill Sans"/>
                </a:defRPr>
              </a:lvl1pPr>
            </a:lstStyle>
            <a:p>
              <a:r>
                <a:t>Size : 12  AST nodes</a:t>
              </a:r>
            </a:p>
          </p:txBody>
        </p:sp>
        <p:pic>
          <p:nvPicPr>
            <p:cNvPr id="295" name="Size : 12  AST nodes Size : 12  AST nodes" descr="Size : 12  AST nodes Size : 12  AST nodes"/>
            <p:cNvPicPr>
              <a:picLocks/>
            </p:cNvPicPr>
            <p:nvPr/>
          </p:nvPicPr>
          <p:blipFill>
            <a:blip r:embed="rId4"/>
            <a:stretch>
              <a:fillRect/>
            </a:stretch>
          </p:blipFill>
          <p:spPr>
            <a:xfrm>
              <a:off x="0" y="0"/>
              <a:ext cx="3315618" cy="647700"/>
            </a:xfrm>
            <a:prstGeom prst="rect">
              <a:avLst/>
            </a:prstGeom>
            <a:effectLst/>
          </p:spPr>
        </p:pic>
      </p:grpSp>
      <p:pic>
        <p:nvPicPr>
          <p:cNvPr id="298" name="Image" descr="Image"/>
          <p:cNvPicPr>
            <a:picLocks noChangeAspect="1"/>
          </p:cNvPicPr>
          <p:nvPr/>
        </p:nvPicPr>
        <p:blipFill>
          <a:blip r:embed="rId5"/>
          <a:stretch>
            <a:fillRect/>
          </a:stretch>
        </p:blipFill>
        <p:spPr>
          <a:xfrm>
            <a:off x="546051" y="4320064"/>
            <a:ext cx="12033018" cy="222450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Example"/>
          <p:cNvSpPr txBox="1">
            <a:spLocks noGrp="1"/>
          </p:cNvSpPr>
          <p:nvPr>
            <p:ph type="title"/>
          </p:nvPr>
        </p:nvSpPr>
        <p:spPr>
          <a:prstGeom prst="rect">
            <a:avLst/>
          </a:prstGeom>
        </p:spPr>
        <p:txBody>
          <a:bodyPr/>
          <a:lstStyle>
            <a:lvl1pPr>
              <a:defRPr b="1">
                <a:latin typeface="나눔고딕"/>
                <a:ea typeface="나눔고딕"/>
                <a:cs typeface="나눔고딕"/>
                <a:sym typeface="나눔고딕"/>
              </a:defRPr>
            </a:lvl1pPr>
          </a:lstStyle>
          <a:p>
            <a:r>
              <a:t>Example</a:t>
            </a:r>
          </a:p>
        </p:txBody>
      </p:sp>
      <p:sp>
        <p:nvSpPr>
          <p:cNvPr id="303" name="Solution:"/>
          <p:cNvSpPr txBox="1"/>
          <p:nvPr/>
        </p:nvSpPr>
        <p:spPr>
          <a:xfrm>
            <a:off x="615696" y="2584386"/>
            <a:ext cx="11773408" cy="85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444500" indent="-444500" algn="l">
              <a:spcBef>
                <a:spcPts val="4200"/>
              </a:spcBef>
              <a:buSzPct val="145000"/>
              <a:buChar char="•"/>
              <a:defRPr sz="2800" b="0">
                <a:latin typeface="Candara"/>
                <a:ea typeface="Candara"/>
                <a:cs typeface="Candara"/>
                <a:sym typeface="Candara"/>
              </a:defRPr>
            </a:lvl1pPr>
          </a:lstStyle>
          <a:p>
            <a:r>
              <a:t>       Solution: </a:t>
            </a:r>
          </a:p>
        </p:txBody>
      </p:sp>
      <p:pic>
        <p:nvPicPr>
          <p:cNvPr id="304" name="Image" descr="Image"/>
          <p:cNvPicPr>
            <a:picLocks noChangeAspect="1"/>
          </p:cNvPicPr>
          <p:nvPr/>
        </p:nvPicPr>
        <p:blipFill>
          <a:blip r:embed="rId3"/>
          <a:stretch>
            <a:fillRect/>
          </a:stretch>
        </p:blipFill>
        <p:spPr>
          <a:xfrm>
            <a:off x="992553" y="2584386"/>
            <a:ext cx="780091" cy="858101"/>
          </a:xfrm>
          <a:prstGeom prst="rect">
            <a:avLst/>
          </a:prstGeom>
          <a:ln w="12700">
            <a:miter lim="400000"/>
          </a:ln>
        </p:spPr>
      </p:pic>
      <p:pic>
        <p:nvPicPr>
          <p:cNvPr id="305" name="Image" descr="Image"/>
          <p:cNvPicPr>
            <a:picLocks noChangeAspect="1"/>
          </p:cNvPicPr>
          <p:nvPr/>
        </p:nvPicPr>
        <p:blipFill>
          <a:blip r:embed="rId4"/>
          <a:stretch>
            <a:fillRect/>
          </a:stretch>
        </p:blipFill>
        <p:spPr>
          <a:xfrm>
            <a:off x="1120951" y="3804019"/>
            <a:ext cx="11544301" cy="469901"/>
          </a:xfrm>
          <a:prstGeom prst="rect">
            <a:avLst/>
          </a:prstGeom>
          <a:ln w="12700">
            <a:miter lim="400000"/>
          </a:ln>
        </p:spPr>
      </p:pic>
      <p:sp>
        <p:nvSpPr>
          <p:cNvPr id="306" name="Rectangle"/>
          <p:cNvSpPr/>
          <p:nvPr/>
        </p:nvSpPr>
        <p:spPr>
          <a:xfrm>
            <a:off x="672414" y="2598074"/>
            <a:ext cx="12065274" cy="7065589"/>
          </a:xfrm>
          <a:prstGeom prst="rect">
            <a:avLst/>
          </a:prstGeom>
          <a:solidFill>
            <a:srgbClr val="FFFFFF">
              <a:alpha val="70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aphicFrame>
        <p:nvGraphicFramePr>
          <p:cNvPr id="307" name="Table"/>
          <p:cNvGraphicFramePr/>
          <p:nvPr/>
        </p:nvGraphicFramePr>
        <p:xfrm>
          <a:off x="1085853" y="3424953"/>
          <a:ext cx="11238393" cy="4351360"/>
        </p:xfrm>
        <a:graphic>
          <a:graphicData uri="http://schemas.openxmlformats.org/drawingml/2006/table">
            <a:tbl>
              <a:tblPr firstRow="1" firstCol="1" bandRow="1">
                <a:tableStyleId>{4C3C2611-4C71-4FC5-86AE-919BDF0F9419}</a:tableStyleId>
              </a:tblPr>
              <a:tblGrid>
                <a:gridCol w="3746131">
                  <a:extLst>
                    <a:ext uri="{9D8B030D-6E8A-4147-A177-3AD203B41FA5}">
                      <a16:colId xmlns:a16="http://schemas.microsoft.com/office/drawing/2014/main" val="20000"/>
                    </a:ext>
                  </a:extLst>
                </a:gridCol>
                <a:gridCol w="3746131">
                  <a:extLst>
                    <a:ext uri="{9D8B030D-6E8A-4147-A177-3AD203B41FA5}">
                      <a16:colId xmlns:a16="http://schemas.microsoft.com/office/drawing/2014/main" val="20001"/>
                    </a:ext>
                  </a:extLst>
                </a:gridCol>
                <a:gridCol w="3746131">
                  <a:extLst>
                    <a:ext uri="{9D8B030D-6E8A-4147-A177-3AD203B41FA5}">
                      <a16:colId xmlns:a16="http://schemas.microsoft.com/office/drawing/2014/main" val="20002"/>
                    </a:ext>
                  </a:extLst>
                </a:gridCol>
              </a:tblGrid>
              <a:tr h="1087840">
                <a:tc>
                  <a:txBody>
                    <a:bodyPr/>
                    <a:lstStyle/>
                    <a:p>
                      <a:pPr defTabSz="914400">
                        <a:defRPr sz="3000">
                          <a:latin typeface="Gill Sans"/>
                          <a:ea typeface="Gill Sans"/>
                          <a:cs typeface="Gill Sans"/>
                          <a:sym typeface="Gill Sans"/>
                        </a:defRPr>
                      </a:pPr>
                      <a:endParaRPr/>
                    </a:p>
                  </a:txBody>
                  <a:tcPr marL="50800" marR="50800" marT="50800" marB="50800" anchor="ctr" horzOverflow="overflow">
                    <a:lnL w="38100">
                      <a:solidFill>
                        <a:srgbClr val="000000"/>
                      </a:solidFill>
                      <a:miter lim="400000"/>
                    </a:lnL>
                    <a:lnT w="38100">
                      <a:solidFill>
                        <a:srgbClr val="000000"/>
                      </a:solidFill>
                      <a:miter lim="400000"/>
                    </a:lnT>
                  </a:tcPr>
                </a:tc>
                <a:tc>
                  <a:txBody>
                    <a:bodyPr/>
                    <a:lstStyle/>
                    <a:p>
                      <a:pPr defTabSz="914400">
                        <a:defRPr sz="1800" b="0">
                          <a:solidFill>
                            <a:srgbClr val="000000"/>
                          </a:solidFill>
                        </a:defRPr>
                      </a:pPr>
                      <a:r>
                        <a:rPr sz="3000" b="1">
                          <a:solidFill>
                            <a:srgbClr val="FFFFFF"/>
                          </a:solidFill>
                          <a:latin typeface="Gill Sans"/>
                          <a:ea typeface="Gill Sans"/>
                          <a:cs typeface="Gill Sans"/>
                          <a:sym typeface="Gill Sans"/>
                        </a:rPr>
                        <a:t>Applicable?</a:t>
                      </a:r>
                    </a:p>
                  </a:txBody>
                  <a:tcPr marL="50800" marR="50800" marT="50800" marB="50800" anchor="ctr" horzOverflow="overflow">
                    <a:lnT w="38100">
                      <a:solidFill>
                        <a:srgbClr val="000000"/>
                      </a:solidFill>
                      <a:miter lim="400000"/>
                    </a:lnT>
                  </a:tcPr>
                </a:tc>
                <a:tc>
                  <a:txBody>
                    <a:bodyPr/>
                    <a:lstStyle/>
                    <a:p>
                      <a:pPr defTabSz="914400">
                        <a:defRPr sz="1800" b="0">
                          <a:solidFill>
                            <a:srgbClr val="000000"/>
                          </a:solidFill>
                        </a:defRPr>
                      </a:pPr>
                      <a:r>
                        <a:rPr sz="3000" b="1">
                          <a:solidFill>
                            <a:srgbClr val="FFFFFF"/>
                          </a:solidFill>
                          <a:latin typeface="Gill Sans"/>
                          <a:ea typeface="Gill Sans"/>
                          <a:cs typeface="Gill Sans"/>
                          <a:sym typeface="Gill Sans"/>
                        </a:rPr>
                        <a:t>Efficient?</a:t>
                      </a:r>
                    </a:p>
                  </a:txBody>
                  <a:tcPr marL="50800" marR="50800" marT="50800" marB="50800" anchor="ctr" horzOverflow="overflow">
                    <a:lnR w="38100">
                      <a:solidFill>
                        <a:srgbClr val="000000"/>
                      </a:solidFill>
                      <a:miter lim="400000"/>
                    </a:lnR>
                    <a:lnT w="38100">
                      <a:solidFill>
                        <a:srgbClr val="000000"/>
                      </a:solidFill>
                      <a:miter lim="400000"/>
                    </a:lnT>
                  </a:tcPr>
                </a:tc>
                <a:extLst>
                  <a:ext uri="{0D108BD9-81ED-4DB2-BD59-A6C34878D82A}">
                    <a16:rowId xmlns:a16="http://schemas.microsoft.com/office/drawing/2014/main" val="10000"/>
                  </a:ext>
                </a:extLst>
              </a:tr>
              <a:tr h="1087840">
                <a:tc>
                  <a:txBody>
                    <a:bodyPr/>
                    <a:lstStyle/>
                    <a:p>
                      <a:pPr defTabSz="914400">
                        <a:defRPr sz="1800" b="0">
                          <a:solidFill>
                            <a:srgbClr val="000000"/>
                          </a:solidFill>
                        </a:defRPr>
                      </a:pPr>
                      <a:r>
                        <a:rPr sz="2500" b="1">
                          <a:solidFill>
                            <a:srgbClr val="FFFFFF"/>
                          </a:solidFill>
                          <a:latin typeface="Gill Sans"/>
                          <a:ea typeface="Gill Sans"/>
                          <a:cs typeface="Gill Sans"/>
                          <a:sym typeface="Gill Sans"/>
                        </a:rPr>
                        <a:t>Bottom-up Enumeration</a:t>
                      </a:r>
                    </a:p>
                  </a:txBody>
                  <a:tcPr marL="50800" marR="50800" marT="50800" marB="50800" anchor="ctr" horzOverflow="overflow">
                    <a:lnL w="38100">
                      <a:solidFill>
                        <a:srgbClr val="000000"/>
                      </a:solidFill>
                      <a:miter lim="400000"/>
                    </a:lnL>
                  </a:tcPr>
                </a:tc>
                <a:tc>
                  <a:txBody>
                    <a:bodyPr/>
                    <a:lstStyle/>
                    <a:p>
                      <a:pPr defTabSz="914400">
                        <a:defRPr sz="1800"/>
                      </a:pPr>
                      <a:r>
                        <a:rPr sz="3000">
                          <a:latin typeface="Gill Sans"/>
                          <a:ea typeface="Gill Sans"/>
                          <a:cs typeface="Gill Sans"/>
                          <a:sym typeface="Gill Sans"/>
                        </a:rPr>
                        <a:t>O</a:t>
                      </a:r>
                    </a:p>
                  </a:txBody>
                  <a:tcPr marL="50800" marR="50800" marT="50800" marB="50800" anchor="ctr" horzOverflow="overflow">
                    <a:lnR w="12700">
                      <a:solidFill>
                        <a:srgbClr val="B8B8B8"/>
                      </a:solidFill>
                      <a:miter lim="400000"/>
                    </a:lnR>
                    <a:lnB w="12700">
                      <a:solidFill>
                        <a:srgbClr val="B8B8B8"/>
                      </a:solidFill>
                      <a:miter lim="400000"/>
                    </a:lnB>
                  </a:tcPr>
                </a:tc>
                <a:tc>
                  <a:txBody>
                    <a:bodyPr/>
                    <a:lstStyle/>
                    <a:p>
                      <a:pPr defTabSz="914400">
                        <a:defRPr sz="1800"/>
                      </a:pPr>
                      <a:r>
                        <a:rPr sz="3000">
                          <a:latin typeface="Gill Sans"/>
                          <a:ea typeface="Gill Sans"/>
                          <a:cs typeface="Gill Sans"/>
                          <a:sym typeface="Gill Sans"/>
                        </a:rPr>
                        <a:t>X</a:t>
                      </a:r>
                    </a:p>
                  </a:txBody>
                  <a:tcPr marL="50800" marR="50800" marT="50800" marB="50800" anchor="ctr" horzOverflow="overflow">
                    <a:lnL w="12700">
                      <a:solidFill>
                        <a:srgbClr val="B8B8B8"/>
                      </a:solidFill>
                      <a:miter lim="400000"/>
                    </a:lnL>
                    <a:lnR w="38100">
                      <a:solidFill>
                        <a:srgbClr val="000000"/>
                      </a:solidFill>
                      <a:miter lim="400000"/>
                    </a:lnR>
                    <a:lnB w="12700">
                      <a:solidFill>
                        <a:srgbClr val="B8B8B8"/>
                      </a:solidFill>
                      <a:miter lim="400000"/>
                    </a:lnB>
                  </a:tcPr>
                </a:tc>
                <a:extLst>
                  <a:ext uri="{0D108BD9-81ED-4DB2-BD59-A6C34878D82A}">
                    <a16:rowId xmlns:a16="http://schemas.microsoft.com/office/drawing/2014/main" val="10001"/>
                  </a:ext>
                </a:extLst>
              </a:tr>
              <a:tr h="1087840">
                <a:tc>
                  <a:txBody>
                    <a:bodyPr/>
                    <a:lstStyle/>
                    <a:p>
                      <a:pPr defTabSz="914400">
                        <a:defRPr sz="1800" b="0">
                          <a:solidFill>
                            <a:srgbClr val="000000"/>
                          </a:solidFill>
                        </a:defRPr>
                      </a:pPr>
                      <a:r>
                        <a:rPr sz="2500" b="1">
                          <a:solidFill>
                            <a:srgbClr val="FFFFFF"/>
                          </a:solidFill>
                          <a:latin typeface="Gill Sans"/>
                          <a:ea typeface="Gill Sans"/>
                          <a:cs typeface="Gill Sans"/>
                          <a:sym typeface="Gill Sans"/>
                        </a:rPr>
                        <a:t>Top-down Propagation</a:t>
                      </a:r>
                    </a:p>
                  </a:txBody>
                  <a:tcPr marL="50800" marR="50800" marT="50800" marB="50800" anchor="ctr" horzOverflow="overflow">
                    <a:lnL w="38100">
                      <a:solidFill>
                        <a:srgbClr val="000000"/>
                      </a:solidFill>
                      <a:miter lim="400000"/>
                    </a:lnL>
                  </a:tcPr>
                </a:tc>
                <a:tc>
                  <a:txBody>
                    <a:bodyPr/>
                    <a:lstStyle/>
                    <a:p>
                      <a:pPr defTabSz="914400">
                        <a:defRPr sz="1800"/>
                      </a:pPr>
                      <a:r>
                        <a:rPr sz="3000">
                          <a:latin typeface="Gill Sans"/>
                          <a:ea typeface="Gill Sans"/>
                          <a:cs typeface="Gill Sans"/>
                          <a:sym typeface="Gill Sans"/>
                        </a:rPr>
                        <a:t>X</a:t>
                      </a:r>
                    </a:p>
                  </a:txBody>
                  <a:tcPr marL="50800" marR="50800" marT="50800" marB="50800" anchor="ctr" horzOverflow="overflow">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1800"/>
                      </a:pPr>
                      <a:r>
                        <a:rPr sz="3000">
                          <a:latin typeface="Gill Sans"/>
                          <a:ea typeface="Gill Sans"/>
                          <a:cs typeface="Gill Sans"/>
                          <a:sym typeface="Gill Sans"/>
                        </a:rPr>
                        <a:t>— </a:t>
                      </a:r>
                    </a:p>
                  </a:txBody>
                  <a:tcPr marL="50800" marR="50800" marT="50800" marB="50800" anchor="ctr" horzOverflow="overflow">
                    <a:lnL w="12700">
                      <a:solidFill>
                        <a:srgbClr val="B8B8B8"/>
                      </a:solidFill>
                      <a:miter lim="400000"/>
                    </a:lnL>
                    <a:lnR w="381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2"/>
                  </a:ext>
                </a:extLst>
              </a:tr>
              <a:tr h="1087840">
                <a:tc>
                  <a:txBody>
                    <a:bodyPr/>
                    <a:lstStyle/>
                    <a:p>
                      <a:pPr defTabSz="914400">
                        <a:defRPr sz="1800" b="0">
                          <a:solidFill>
                            <a:srgbClr val="000000"/>
                          </a:solidFill>
                        </a:defRPr>
                      </a:pPr>
                      <a:r>
                        <a:rPr sz="2500" b="1">
                          <a:solidFill>
                            <a:srgbClr val="FFFFFF"/>
                          </a:solidFill>
                          <a:latin typeface="Gill Sans"/>
                          <a:ea typeface="Gill Sans"/>
                          <a:cs typeface="Gill Sans"/>
                          <a:sym typeface="Gill Sans"/>
                        </a:rPr>
                        <a:t>Our Method</a:t>
                      </a:r>
                    </a:p>
                  </a:txBody>
                  <a:tcPr marL="50800" marR="50800" marT="50800" marB="50800" anchor="ctr" horzOverflow="overflow">
                    <a:lnL w="38100">
                      <a:solidFill>
                        <a:srgbClr val="000000"/>
                      </a:solidFill>
                      <a:miter lim="400000"/>
                    </a:lnL>
                    <a:lnB w="38100">
                      <a:solidFill>
                        <a:srgbClr val="000000"/>
                      </a:solidFill>
                      <a:miter lim="400000"/>
                    </a:lnB>
                  </a:tcPr>
                </a:tc>
                <a:tc>
                  <a:txBody>
                    <a:bodyPr/>
                    <a:lstStyle/>
                    <a:p>
                      <a:pPr defTabSz="914400">
                        <a:defRPr sz="1800"/>
                      </a:pPr>
                      <a:r>
                        <a:rPr sz="3000">
                          <a:latin typeface="Gill Sans"/>
                          <a:ea typeface="Gill Sans"/>
                          <a:cs typeface="Gill Sans"/>
                          <a:sym typeface="Gill Sans"/>
                        </a:rPr>
                        <a:t>O</a:t>
                      </a:r>
                    </a:p>
                  </a:txBody>
                  <a:tcPr marL="50800" marR="50800" marT="50800" marB="50800" anchor="ctr" horzOverflow="overflow">
                    <a:lnR w="12700">
                      <a:solidFill>
                        <a:srgbClr val="B8B8B8"/>
                      </a:solidFill>
                      <a:miter lim="400000"/>
                    </a:lnR>
                    <a:lnT w="12700">
                      <a:solidFill>
                        <a:srgbClr val="B8B8B8"/>
                      </a:solidFill>
                      <a:miter lim="400000"/>
                    </a:lnT>
                    <a:lnB w="38100">
                      <a:solidFill>
                        <a:srgbClr val="000000"/>
                      </a:solidFill>
                      <a:miter lim="400000"/>
                    </a:lnB>
                  </a:tcPr>
                </a:tc>
                <a:tc>
                  <a:txBody>
                    <a:bodyPr/>
                    <a:lstStyle/>
                    <a:p>
                      <a:pPr defTabSz="914400">
                        <a:defRPr sz="1800"/>
                      </a:pPr>
                      <a:r>
                        <a:rPr sz="3000">
                          <a:latin typeface="Gill Sans"/>
                          <a:ea typeface="Gill Sans"/>
                          <a:cs typeface="Gill Sans"/>
                          <a:sym typeface="Gill Sans"/>
                        </a:rPr>
                        <a:t>O</a:t>
                      </a:r>
                    </a:p>
                  </a:txBody>
                  <a:tcPr marL="50800" marR="50800" marT="50800" marB="50800" anchor="ctr" horzOverflow="overflow">
                    <a:lnL w="12700">
                      <a:solidFill>
                        <a:srgbClr val="B8B8B8"/>
                      </a:solidFill>
                      <a:miter lim="400000"/>
                    </a:lnL>
                    <a:lnR w="38100">
                      <a:solidFill>
                        <a:srgbClr val="000000"/>
                      </a:solidFill>
                      <a:miter lim="400000"/>
                    </a:lnR>
                    <a:lnT w="12700">
                      <a:solidFill>
                        <a:srgbClr val="B8B8B8"/>
                      </a:solidFill>
                      <a:miter lim="400000"/>
                    </a:lnT>
                    <a:lnB w="38100">
                      <a:solidFill>
                        <a:srgbClr val="000000"/>
                      </a:solidFill>
                      <a:miter lim="400000"/>
                    </a:lnB>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Existing Bottom-up Enumerative Strategy"/>
          <p:cNvSpPr txBox="1">
            <a:spLocks noGrp="1"/>
          </p:cNvSpPr>
          <p:nvPr>
            <p:ph type="title"/>
          </p:nvPr>
        </p:nvSpPr>
        <p:spPr>
          <a:prstGeom prst="rect">
            <a:avLst/>
          </a:prstGeom>
        </p:spPr>
        <p:txBody>
          <a:bodyPr/>
          <a:lstStyle>
            <a:lvl1pPr>
              <a:defRPr sz="5100"/>
            </a:lvl1pPr>
          </a:lstStyle>
          <a:p>
            <a:r>
              <a:t>Existing Bottom-up Enumerative Strategy</a:t>
            </a:r>
          </a:p>
        </p:txBody>
      </p:sp>
      <p:sp>
        <p:nvSpPr>
          <p:cNvPr id="312" name="…"/>
          <p:cNvSpPr txBox="1"/>
          <p:nvPr/>
        </p:nvSpPr>
        <p:spPr>
          <a:xfrm>
            <a:off x="2014093" y="7924393"/>
            <a:ext cx="4191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t>…</a:t>
            </a:r>
          </a:p>
        </p:txBody>
      </p:sp>
      <p:sp>
        <p:nvSpPr>
          <p:cNvPr id="313" name="Size"/>
          <p:cNvSpPr txBox="1"/>
          <p:nvPr/>
        </p:nvSpPr>
        <p:spPr>
          <a:xfrm>
            <a:off x="1830638" y="4814671"/>
            <a:ext cx="735212"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Gill Sans"/>
                <a:ea typeface="Gill Sans"/>
                <a:cs typeface="Gill Sans"/>
                <a:sym typeface="Gill Sans"/>
              </a:defRPr>
            </a:lvl1pPr>
          </a:lstStyle>
          <a:p>
            <a:r>
              <a:t>Size</a:t>
            </a:r>
          </a:p>
        </p:txBody>
      </p:sp>
      <p:sp>
        <p:nvSpPr>
          <p:cNvPr id="314" name="Expressions"/>
          <p:cNvSpPr txBox="1"/>
          <p:nvPr/>
        </p:nvSpPr>
        <p:spPr>
          <a:xfrm>
            <a:off x="3231575" y="4814671"/>
            <a:ext cx="193699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Gill Sans"/>
                <a:ea typeface="Gill Sans"/>
                <a:cs typeface="Gill Sans"/>
                <a:sym typeface="Gill Sans"/>
              </a:defRPr>
            </a:lvl1pPr>
          </a:lstStyle>
          <a:p>
            <a:r>
              <a:t>Expressions</a:t>
            </a:r>
          </a:p>
        </p:txBody>
      </p:sp>
      <p:sp>
        <p:nvSpPr>
          <p:cNvPr id="315" name="1"/>
          <p:cNvSpPr txBox="1"/>
          <p:nvPr/>
        </p:nvSpPr>
        <p:spPr>
          <a:xfrm>
            <a:off x="2056359" y="5409031"/>
            <a:ext cx="28377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1</a:t>
            </a:r>
          </a:p>
        </p:txBody>
      </p:sp>
      <p:sp>
        <p:nvSpPr>
          <p:cNvPr id="316" name="2"/>
          <p:cNvSpPr txBox="1"/>
          <p:nvPr/>
        </p:nvSpPr>
        <p:spPr>
          <a:xfrm>
            <a:off x="2081759" y="6072221"/>
            <a:ext cx="283770"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2</a:t>
            </a:r>
          </a:p>
        </p:txBody>
      </p:sp>
      <p:sp>
        <p:nvSpPr>
          <p:cNvPr id="317" name="3"/>
          <p:cNvSpPr txBox="1"/>
          <p:nvPr/>
        </p:nvSpPr>
        <p:spPr>
          <a:xfrm>
            <a:off x="2081759" y="6742574"/>
            <a:ext cx="28377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3</a:t>
            </a:r>
          </a:p>
        </p:txBody>
      </p:sp>
      <p:sp>
        <p:nvSpPr>
          <p:cNvPr id="318" name="4"/>
          <p:cNvSpPr txBox="1"/>
          <p:nvPr/>
        </p:nvSpPr>
        <p:spPr>
          <a:xfrm>
            <a:off x="2081759" y="7327279"/>
            <a:ext cx="28377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4</a:t>
            </a:r>
          </a:p>
        </p:txBody>
      </p:sp>
      <p:pic>
        <p:nvPicPr>
          <p:cNvPr id="319" name="Image" descr="Image"/>
          <p:cNvPicPr>
            <a:picLocks noChangeAspect="1"/>
          </p:cNvPicPr>
          <p:nvPr/>
        </p:nvPicPr>
        <p:blipFill>
          <a:blip r:embed="rId3"/>
          <a:stretch>
            <a:fillRect/>
          </a:stretch>
        </p:blipFill>
        <p:spPr>
          <a:xfrm>
            <a:off x="3207787" y="5377623"/>
            <a:ext cx="355761" cy="444701"/>
          </a:xfrm>
          <a:prstGeom prst="rect">
            <a:avLst/>
          </a:prstGeom>
          <a:ln w="12700">
            <a:miter lim="400000"/>
          </a:ln>
        </p:spPr>
      </p:pic>
      <p:pic>
        <p:nvPicPr>
          <p:cNvPr id="320" name="Image" descr="Image"/>
          <p:cNvPicPr>
            <a:picLocks noChangeAspect="1"/>
          </p:cNvPicPr>
          <p:nvPr/>
        </p:nvPicPr>
        <p:blipFill>
          <a:blip r:embed="rId4"/>
          <a:stretch>
            <a:fillRect/>
          </a:stretch>
        </p:blipFill>
        <p:spPr>
          <a:xfrm>
            <a:off x="4619193" y="5408878"/>
            <a:ext cx="671078" cy="461367"/>
          </a:xfrm>
          <a:prstGeom prst="rect">
            <a:avLst/>
          </a:prstGeom>
          <a:ln w="12700">
            <a:miter lim="400000"/>
          </a:ln>
        </p:spPr>
      </p:pic>
      <p:pic>
        <p:nvPicPr>
          <p:cNvPr id="321" name="Image" descr="Image"/>
          <p:cNvPicPr>
            <a:picLocks noChangeAspect="1"/>
          </p:cNvPicPr>
          <p:nvPr/>
        </p:nvPicPr>
        <p:blipFill>
          <a:blip r:embed="rId5"/>
          <a:stretch>
            <a:fillRect/>
          </a:stretch>
        </p:blipFill>
        <p:spPr>
          <a:xfrm>
            <a:off x="5533276" y="5355644"/>
            <a:ext cx="671079" cy="567835"/>
          </a:xfrm>
          <a:prstGeom prst="rect">
            <a:avLst/>
          </a:prstGeom>
          <a:ln w="12700">
            <a:miter lim="400000"/>
          </a:ln>
        </p:spPr>
      </p:pic>
      <p:pic>
        <p:nvPicPr>
          <p:cNvPr id="322" name="Image" descr="Image"/>
          <p:cNvPicPr>
            <a:picLocks noChangeAspect="1"/>
          </p:cNvPicPr>
          <p:nvPr/>
        </p:nvPicPr>
        <p:blipFill>
          <a:blip r:embed="rId6"/>
          <a:stretch>
            <a:fillRect/>
          </a:stretch>
        </p:blipFill>
        <p:spPr>
          <a:xfrm>
            <a:off x="6460060" y="5383444"/>
            <a:ext cx="419101" cy="512235"/>
          </a:xfrm>
          <a:prstGeom prst="rect">
            <a:avLst/>
          </a:prstGeom>
          <a:ln w="12700">
            <a:miter lim="400000"/>
          </a:ln>
        </p:spPr>
      </p:pic>
      <p:pic>
        <p:nvPicPr>
          <p:cNvPr id="323" name="Image" descr="Image"/>
          <p:cNvPicPr>
            <a:picLocks noChangeAspect="1"/>
          </p:cNvPicPr>
          <p:nvPr/>
        </p:nvPicPr>
        <p:blipFill>
          <a:blip r:embed="rId7"/>
          <a:stretch>
            <a:fillRect/>
          </a:stretch>
        </p:blipFill>
        <p:spPr>
          <a:xfrm>
            <a:off x="7310643" y="5408878"/>
            <a:ext cx="251655" cy="461367"/>
          </a:xfrm>
          <a:prstGeom prst="rect">
            <a:avLst/>
          </a:prstGeom>
          <a:ln w="12700">
            <a:miter lim="400000"/>
          </a:ln>
        </p:spPr>
      </p:pic>
      <p:pic>
        <p:nvPicPr>
          <p:cNvPr id="324" name="Image" descr="Image"/>
          <p:cNvPicPr>
            <a:picLocks noChangeAspect="1"/>
          </p:cNvPicPr>
          <p:nvPr/>
        </p:nvPicPr>
        <p:blipFill>
          <a:blip r:embed="rId8"/>
          <a:stretch>
            <a:fillRect/>
          </a:stretch>
        </p:blipFill>
        <p:spPr>
          <a:xfrm>
            <a:off x="3097552" y="6052625"/>
            <a:ext cx="1710567" cy="424051"/>
          </a:xfrm>
          <a:prstGeom prst="rect">
            <a:avLst/>
          </a:prstGeom>
          <a:ln w="12700">
            <a:miter lim="400000"/>
          </a:ln>
        </p:spPr>
      </p:pic>
      <p:pic>
        <p:nvPicPr>
          <p:cNvPr id="325" name="Image" descr="Image"/>
          <p:cNvPicPr>
            <a:picLocks noChangeAspect="1"/>
          </p:cNvPicPr>
          <p:nvPr/>
        </p:nvPicPr>
        <p:blipFill>
          <a:blip r:embed="rId9"/>
          <a:stretch>
            <a:fillRect/>
          </a:stretch>
        </p:blipFill>
        <p:spPr>
          <a:xfrm>
            <a:off x="5012514" y="6105154"/>
            <a:ext cx="1936999" cy="390080"/>
          </a:xfrm>
          <a:prstGeom prst="rect">
            <a:avLst/>
          </a:prstGeom>
          <a:ln w="12700">
            <a:miter lim="400000"/>
          </a:ln>
        </p:spPr>
      </p:pic>
      <p:pic>
        <p:nvPicPr>
          <p:cNvPr id="326" name="Image" descr="Image"/>
          <p:cNvPicPr>
            <a:picLocks noChangeAspect="1"/>
          </p:cNvPicPr>
          <p:nvPr/>
        </p:nvPicPr>
        <p:blipFill>
          <a:blip r:embed="rId10"/>
          <a:stretch>
            <a:fillRect/>
          </a:stretch>
        </p:blipFill>
        <p:spPr>
          <a:xfrm>
            <a:off x="7153908" y="6107710"/>
            <a:ext cx="1857914" cy="390081"/>
          </a:xfrm>
          <a:prstGeom prst="rect">
            <a:avLst/>
          </a:prstGeom>
          <a:ln w="12700">
            <a:miter lim="400000"/>
          </a:ln>
        </p:spPr>
      </p:pic>
      <p:pic>
        <p:nvPicPr>
          <p:cNvPr id="327" name="Image" descr="Image"/>
          <p:cNvPicPr>
            <a:picLocks noChangeAspect="1"/>
          </p:cNvPicPr>
          <p:nvPr/>
        </p:nvPicPr>
        <p:blipFill>
          <a:blip r:embed="rId11"/>
          <a:stretch>
            <a:fillRect/>
          </a:stretch>
        </p:blipFill>
        <p:spPr>
          <a:xfrm>
            <a:off x="9254316" y="6021283"/>
            <a:ext cx="1857914" cy="486735"/>
          </a:xfrm>
          <a:prstGeom prst="rect">
            <a:avLst/>
          </a:prstGeom>
          <a:ln w="12700">
            <a:miter lim="400000"/>
          </a:ln>
        </p:spPr>
      </p:pic>
      <p:pic>
        <p:nvPicPr>
          <p:cNvPr id="328" name="Image" descr="Image"/>
          <p:cNvPicPr>
            <a:picLocks noChangeAspect="1"/>
          </p:cNvPicPr>
          <p:nvPr/>
        </p:nvPicPr>
        <p:blipFill>
          <a:blip r:embed="rId12"/>
          <a:stretch>
            <a:fillRect/>
          </a:stretch>
        </p:blipFill>
        <p:spPr>
          <a:xfrm>
            <a:off x="3177072" y="6790641"/>
            <a:ext cx="908082" cy="350549"/>
          </a:xfrm>
          <a:prstGeom prst="rect">
            <a:avLst/>
          </a:prstGeom>
          <a:ln w="12700">
            <a:miter lim="400000"/>
          </a:ln>
        </p:spPr>
      </p:pic>
      <p:pic>
        <p:nvPicPr>
          <p:cNvPr id="329" name="Image" descr="Image"/>
          <p:cNvPicPr>
            <a:picLocks noChangeAspect="1"/>
          </p:cNvPicPr>
          <p:nvPr/>
        </p:nvPicPr>
        <p:blipFill>
          <a:blip r:embed="rId13"/>
          <a:stretch>
            <a:fillRect/>
          </a:stretch>
        </p:blipFill>
        <p:spPr>
          <a:xfrm>
            <a:off x="4429024" y="6738668"/>
            <a:ext cx="908082" cy="468871"/>
          </a:xfrm>
          <a:prstGeom prst="rect">
            <a:avLst/>
          </a:prstGeom>
          <a:ln w="12700">
            <a:miter lim="400000"/>
          </a:ln>
        </p:spPr>
      </p:pic>
      <p:pic>
        <p:nvPicPr>
          <p:cNvPr id="330" name="Image" descr="Image"/>
          <p:cNvPicPr>
            <a:picLocks noChangeAspect="1"/>
          </p:cNvPicPr>
          <p:nvPr/>
        </p:nvPicPr>
        <p:blipFill>
          <a:blip r:embed="rId14"/>
          <a:stretch>
            <a:fillRect/>
          </a:stretch>
        </p:blipFill>
        <p:spPr>
          <a:xfrm>
            <a:off x="5684057" y="6778063"/>
            <a:ext cx="1900699" cy="390080"/>
          </a:xfrm>
          <a:prstGeom prst="rect">
            <a:avLst/>
          </a:prstGeom>
          <a:ln w="12700">
            <a:miter lim="400000"/>
          </a:ln>
        </p:spPr>
      </p:pic>
      <p:pic>
        <p:nvPicPr>
          <p:cNvPr id="331" name="Image" descr="Image"/>
          <p:cNvPicPr>
            <a:picLocks noChangeAspect="1"/>
          </p:cNvPicPr>
          <p:nvPr/>
        </p:nvPicPr>
        <p:blipFill>
          <a:blip r:embed="rId15"/>
          <a:stretch>
            <a:fillRect/>
          </a:stretch>
        </p:blipFill>
        <p:spPr>
          <a:xfrm>
            <a:off x="8809293" y="6778063"/>
            <a:ext cx="2404605" cy="424051"/>
          </a:xfrm>
          <a:prstGeom prst="rect">
            <a:avLst/>
          </a:prstGeom>
          <a:ln w="12700">
            <a:miter lim="400000"/>
          </a:ln>
        </p:spPr>
      </p:pic>
      <p:sp>
        <p:nvSpPr>
          <p:cNvPr id="332" name="…"/>
          <p:cNvSpPr txBox="1"/>
          <p:nvPr/>
        </p:nvSpPr>
        <p:spPr>
          <a:xfrm>
            <a:off x="7683212" y="6611315"/>
            <a:ext cx="4191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t>…</a:t>
            </a:r>
          </a:p>
        </p:txBody>
      </p:sp>
      <p:sp>
        <p:nvSpPr>
          <p:cNvPr id="333" name="…"/>
          <p:cNvSpPr txBox="1"/>
          <p:nvPr/>
        </p:nvSpPr>
        <p:spPr>
          <a:xfrm>
            <a:off x="11377958" y="6611315"/>
            <a:ext cx="4191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t>…</a:t>
            </a:r>
          </a:p>
        </p:txBody>
      </p:sp>
      <p:sp>
        <p:nvSpPr>
          <p:cNvPr id="334" name="Enumerate expressions in order of increasing size…"/>
          <p:cNvSpPr txBox="1">
            <a:spLocks noGrp="1"/>
          </p:cNvSpPr>
          <p:nvPr>
            <p:ph type="body" sz="half" idx="1"/>
          </p:nvPr>
        </p:nvSpPr>
        <p:spPr>
          <a:xfrm>
            <a:off x="934070" y="1524212"/>
            <a:ext cx="11099801" cy="3016243"/>
          </a:xfrm>
          <a:prstGeom prst="rect">
            <a:avLst/>
          </a:prstGeom>
        </p:spPr>
        <p:txBody>
          <a:bodyPr/>
          <a:lstStyle/>
          <a:p>
            <a:r>
              <a:t>Enumerate expressions in order of increasing size</a:t>
            </a:r>
          </a:p>
          <a:p>
            <a:r>
              <a:t>Put smaller expressions together into larger ones </a:t>
            </a:r>
          </a:p>
        </p:txBody>
      </p:sp>
      <p:pic>
        <p:nvPicPr>
          <p:cNvPr id="335" name="Image" descr="Image"/>
          <p:cNvPicPr>
            <a:picLocks noChangeAspect="1"/>
          </p:cNvPicPr>
          <p:nvPr/>
        </p:nvPicPr>
        <p:blipFill>
          <a:blip r:embed="rId16"/>
          <a:stretch>
            <a:fillRect/>
          </a:stretch>
        </p:blipFill>
        <p:spPr>
          <a:xfrm>
            <a:off x="8540015" y="5488402"/>
            <a:ext cx="162990" cy="264859"/>
          </a:xfrm>
          <a:prstGeom prst="rect">
            <a:avLst/>
          </a:prstGeom>
          <a:ln w="12700">
            <a:miter lim="400000"/>
          </a:ln>
        </p:spPr>
      </p:pic>
      <p:sp>
        <p:nvSpPr>
          <p:cNvPr id="336" name="…"/>
          <p:cNvSpPr txBox="1"/>
          <p:nvPr/>
        </p:nvSpPr>
        <p:spPr>
          <a:xfrm>
            <a:off x="7716352" y="5357902"/>
            <a:ext cx="419101"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t>…</a:t>
            </a:r>
          </a:p>
        </p:txBody>
      </p:sp>
      <p:pic>
        <p:nvPicPr>
          <p:cNvPr id="337" name="Image" descr="Image"/>
          <p:cNvPicPr>
            <a:picLocks noChangeAspect="1"/>
          </p:cNvPicPr>
          <p:nvPr/>
        </p:nvPicPr>
        <p:blipFill>
          <a:blip r:embed="rId17"/>
          <a:stretch>
            <a:fillRect/>
          </a:stretch>
        </p:blipFill>
        <p:spPr>
          <a:xfrm>
            <a:off x="3819378" y="5475542"/>
            <a:ext cx="541081" cy="29058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Existing Bottom-up Enumerative Strategy"/>
          <p:cNvSpPr txBox="1">
            <a:spLocks noGrp="1"/>
          </p:cNvSpPr>
          <p:nvPr>
            <p:ph type="title"/>
          </p:nvPr>
        </p:nvSpPr>
        <p:spPr>
          <a:prstGeom prst="rect">
            <a:avLst/>
          </a:prstGeom>
        </p:spPr>
        <p:txBody>
          <a:bodyPr/>
          <a:lstStyle>
            <a:lvl1pPr>
              <a:defRPr sz="5100"/>
            </a:lvl1pPr>
          </a:lstStyle>
          <a:p>
            <a:r>
              <a:t>Existing Bottom-up Enumerative Strategy</a:t>
            </a:r>
          </a:p>
        </p:txBody>
      </p:sp>
      <p:sp>
        <p:nvSpPr>
          <p:cNvPr id="342" name="…"/>
          <p:cNvSpPr txBox="1"/>
          <p:nvPr/>
        </p:nvSpPr>
        <p:spPr>
          <a:xfrm>
            <a:off x="2101371" y="7010119"/>
            <a:ext cx="4191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t>…</a:t>
            </a:r>
          </a:p>
        </p:txBody>
      </p:sp>
      <p:sp>
        <p:nvSpPr>
          <p:cNvPr id="343" name="Size"/>
          <p:cNvSpPr txBox="1"/>
          <p:nvPr/>
        </p:nvSpPr>
        <p:spPr>
          <a:xfrm>
            <a:off x="1917915" y="3912804"/>
            <a:ext cx="735212"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Gill Sans"/>
                <a:ea typeface="Gill Sans"/>
                <a:cs typeface="Gill Sans"/>
                <a:sym typeface="Gill Sans"/>
              </a:defRPr>
            </a:lvl1pPr>
          </a:lstStyle>
          <a:p>
            <a:r>
              <a:t>Size</a:t>
            </a:r>
          </a:p>
        </p:txBody>
      </p:sp>
      <p:sp>
        <p:nvSpPr>
          <p:cNvPr id="344" name="Expressions"/>
          <p:cNvSpPr txBox="1"/>
          <p:nvPr/>
        </p:nvSpPr>
        <p:spPr>
          <a:xfrm>
            <a:off x="3318852" y="3912804"/>
            <a:ext cx="193699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Gill Sans"/>
                <a:ea typeface="Gill Sans"/>
                <a:cs typeface="Gill Sans"/>
                <a:sym typeface="Gill Sans"/>
              </a:defRPr>
            </a:lvl1pPr>
          </a:lstStyle>
          <a:p>
            <a:r>
              <a:t>Expressions</a:t>
            </a:r>
          </a:p>
        </p:txBody>
      </p:sp>
      <p:sp>
        <p:nvSpPr>
          <p:cNvPr id="345" name="1"/>
          <p:cNvSpPr txBox="1"/>
          <p:nvPr/>
        </p:nvSpPr>
        <p:spPr>
          <a:xfrm>
            <a:off x="2143636" y="4507164"/>
            <a:ext cx="28377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1</a:t>
            </a:r>
          </a:p>
        </p:txBody>
      </p:sp>
      <p:sp>
        <p:nvSpPr>
          <p:cNvPr id="346" name="2"/>
          <p:cNvSpPr txBox="1"/>
          <p:nvPr/>
        </p:nvSpPr>
        <p:spPr>
          <a:xfrm>
            <a:off x="2169036" y="5170353"/>
            <a:ext cx="28377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2</a:t>
            </a:r>
          </a:p>
        </p:txBody>
      </p:sp>
      <p:sp>
        <p:nvSpPr>
          <p:cNvPr id="347" name="3"/>
          <p:cNvSpPr txBox="1"/>
          <p:nvPr/>
        </p:nvSpPr>
        <p:spPr>
          <a:xfrm>
            <a:off x="2169036" y="5840706"/>
            <a:ext cx="28377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3</a:t>
            </a:r>
          </a:p>
        </p:txBody>
      </p:sp>
      <p:sp>
        <p:nvSpPr>
          <p:cNvPr id="348" name="4"/>
          <p:cNvSpPr txBox="1"/>
          <p:nvPr/>
        </p:nvSpPr>
        <p:spPr>
          <a:xfrm>
            <a:off x="2169036" y="6425413"/>
            <a:ext cx="283770"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4</a:t>
            </a:r>
          </a:p>
        </p:txBody>
      </p:sp>
      <p:pic>
        <p:nvPicPr>
          <p:cNvPr id="349" name="Image" descr="Image"/>
          <p:cNvPicPr>
            <a:picLocks noChangeAspect="1"/>
          </p:cNvPicPr>
          <p:nvPr/>
        </p:nvPicPr>
        <p:blipFill>
          <a:blip r:embed="rId3"/>
          <a:stretch>
            <a:fillRect/>
          </a:stretch>
        </p:blipFill>
        <p:spPr>
          <a:xfrm>
            <a:off x="3184829" y="5150758"/>
            <a:ext cx="1710567" cy="424051"/>
          </a:xfrm>
          <a:prstGeom prst="rect">
            <a:avLst/>
          </a:prstGeom>
          <a:ln w="12700">
            <a:miter lim="400000"/>
          </a:ln>
        </p:spPr>
      </p:pic>
      <p:pic>
        <p:nvPicPr>
          <p:cNvPr id="350" name="Image" descr="Image"/>
          <p:cNvPicPr>
            <a:picLocks noChangeAspect="1"/>
          </p:cNvPicPr>
          <p:nvPr/>
        </p:nvPicPr>
        <p:blipFill>
          <a:blip r:embed="rId4"/>
          <a:stretch>
            <a:fillRect/>
          </a:stretch>
        </p:blipFill>
        <p:spPr>
          <a:xfrm>
            <a:off x="5099791" y="5203286"/>
            <a:ext cx="1936999" cy="390080"/>
          </a:xfrm>
          <a:prstGeom prst="rect">
            <a:avLst/>
          </a:prstGeom>
          <a:ln w="12700">
            <a:miter lim="400000"/>
          </a:ln>
        </p:spPr>
      </p:pic>
      <p:pic>
        <p:nvPicPr>
          <p:cNvPr id="351" name="Image" descr="Image"/>
          <p:cNvPicPr>
            <a:picLocks noChangeAspect="1"/>
          </p:cNvPicPr>
          <p:nvPr/>
        </p:nvPicPr>
        <p:blipFill>
          <a:blip r:embed="rId5"/>
          <a:stretch>
            <a:fillRect/>
          </a:stretch>
        </p:blipFill>
        <p:spPr>
          <a:xfrm>
            <a:off x="7241185" y="5205843"/>
            <a:ext cx="1857914" cy="390081"/>
          </a:xfrm>
          <a:prstGeom prst="rect">
            <a:avLst/>
          </a:prstGeom>
          <a:ln w="12700">
            <a:miter lim="400000"/>
          </a:ln>
        </p:spPr>
      </p:pic>
      <p:pic>
        <p:nvPicPr>
          <p:cNvPr id="352" name="Image" descr="Image"/>
          <p:cNvPicPr>
            <a:picLocks noChangeAspect="1"/>
          </p:cNvPicPr>
          <p:nvPr/>
        </p:nvPicPr>
        <p:blipFill>
          <a:blip r:embed="rId6"/>
          <a:stretch>
            <a:fillRect/>
          </a:stretch>
        </p:blipFill>
        <p:spPr>
          <a:xfrm>
            <a:off x="9341594" y="5119416"/>
            <a:ext cx="1857914" cy="486735"/>
          </a:xfrm>
          <a:prstGeom prst="rect">
            <a:avLst/>
          </a:prstGeom>
          <a:ln w="12700">
            <a:miter lim="400000"/>
          </a:ln>
        </p:spPr>
      </p:pic>
      <p:pic>
        <p:nvPicPr>
          <p:cNvPr id="353" name="Image" descr="Image"/>
          <p:cNvPicPr>
            <a:picLocks noChangeAspect="1"/>
          </p:cNvPicPr>
          <p:nvPr/>
        </p:nvPicPr>
        <p:blipFill>
          <a:blip r:embed="rId7"/>
          <a:stretch>
            <a:fillRect/>
          </a:stretch>
        </p:blipFill>
        <p:spPr>
          <a:xfrm>
            <a:off x="3264349" y="5888773"/>
            <a:ext cx="908083" cy="350549"/>
          </a:xfrm>
          <a:prstGeom prst="rect">
            <a:avLst/>
          </a:prstGeom>
          <a:ln w="12700">
            <a:miter lim="400000"/>
          </a:ln>
        </p:spPr>
      </p:pic>
      <p:pic>
        <p:nvPicPr>
          <p:cNvPr id="354" name="Image" descr="Image"/>
          <p:cNvPicPr>
            <a:picLocks noChangeAspect="1"/>
          </p:cNvPicPr>
          <p:nvPr/>
        </p:nvPicPr>
        <p:blipFill>
          <a:blip r:embed="rId8"/>
          <a:stretch>
            <a:fillRect/>
          </a:stretch>
        </p:blipFill>
        <p:spPr>
          <a:xfrm>
            <a:off x="4516301" y="5836801"/>
            <a:ext cx="908083" cy="468871"/>
          </a:xfrm>
          <a:prstGeom prst="rect">
            <a:avLst/>
          </a:prstGeom>
          <a:ln w="12700">
            <a:miter lim="400000"/>
          </a:ln>
        </p:spPr>
      </p:pic>
      <p:pic>
        <p:nvPicPr>
          <p:cNvPr id="355" name="Image" descr="Image"/>
          <p:cNvPicPr>
            <a:picLocks noChangeAspect="1"/>
          </p:cNvPicPr>
          <p:nvPr/>
        </p:nvPicPr>
        <p:blipFill>
          <a:blip r:embed="rId9"/>
          <a:stretch>
            <a:fillRect/>
          </a:stretch>
        </p:blipFill>
        <p:spPr>
          <a:xfrm>
            <a:off x="5771334" y="5876196"/>
            <a:ext cx="1900699" cy="390080"/>
          </a:xfrm>
          <a:prstGeom prst="rect">
            <a:avLst/>
          </a:prstGeom>
          <a:ln w="12700">
            <a:miter lim="400000"/>
          </a:ln>
        </p:spPr>
      </p:pic>
      <p:pic>
        <p:nvPicPr>
          <p:cNvPr id="356" name="Image" descr="Image"/>
          <p:cNvPicPr>
            <a:picLocks noChangeAspect="1"/>
          </p:cNvPicPr>
          <p:nvPr/>
        </p:nvPicPr>
        <p:blipFill>
          <a:blip r:embed="rId10"/>
          <a:stretch>
            <a:fillRect/>
          </a:stretch>
        </p:blipFill>
        <p:spPr>
          <a:xfrm>
            <a:off x="8896570" y="5876196"/>
            <a:ext cx="2404606" cy="424051"/>
          </a:xfrm>
          <a:prstGeom prst="rect">
            <a:avLst/>
          </a:prstGeom>
          <a:ln w="12700">
            <a:miter lim="400000"/>
          </a:ln>
        </p:spPr>
      </p:pic>
      <p:sp>
        <p:nvSpPr>
          <p:cNvPr id="357" name="…"/>
          <p:cNvSpPr txBox="1"/>
          <p:nvPr/>
        </p:nvSpPr>
        <p:spPr>
          <a:xfrm>
            <a:off x="7770490" y="5709448"/>
            <a:ext cx="4191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t>…</a:t>
            </a:r>
          </a:p>
        </p:txBody>
      </p:sp>
      <p:sp>
        <p:nvSpPr>
          <p:cNvPr id="358" name="…"/>
          <p:cNvSpPr txBox="1"/>
          <p:nvPr/>
        </p:nvSpPr>
        <p:spPr>
          <a:xfrm>
            <a:off x="11465235" y="5709448"/>
            <a:ext cx="4191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t>…</a:t>
            </a:r>
          </a:p>
        </p:txBody>
      </p:sp>
      <p:sp>
        <p:nvSpPr>
          <p:cNvPr id="359" name="Optimization: maintain only semantically unique expressions"/>
          <p:cNvSpPr txBox="1">
            <a:spLocks noGrp="1"/>
          </p:cNvSpPr>
          <p:nvPr>
            <p:ph type="body" sz="quarter" idx="1"/>
          </p:nvPr>
        </p:nvSpPr>
        <p:spPr>
          <a:xfrm>
            <a:off x="952500" y="1843997"/>
            <a:ext cx="11099800" cy="1004827"/>
          </a:xfrm>
          <a:prstGeom prst="rect">
            <a:avLst/>
          </a:prstGeom>
        </p:spPr>
        <p:txBody>
          <a:bodyPr>
            <a:normAutofit fontScale="92500"/>
          </a:bodyPr>
          <a:lstStyle>
            <a:lvl1pPr marL="0" indent="0" defTabSz="578358">
              <a:spcBef>
                <a:spcPts val="4100"/>
              </a:spcBef>
              <a:buSzTx/>
              <a:buNone/>
              <a:defRPr sz="3564"/>
            </a:lvl1pPr>
          </a:lstStyle>
          <a:p>
            <a:r>
              <a:t>Optimization: maintain only semantically unique expressions </a:t>
            </a:r>
          </a:p>
        </p:txBody>
      </p:sp>
      <p:pic>
        <p:nvPicPr>
          <p:cNvPr id="360" name="Line Line" descr="Line Line"/>
          <p:cNvPicPr>
            <a:picLocks/>
          </p:cNvPicPr>
          <p:nvPr/>
        </p:nvPicPr>
        <p:blipFill>
          <a:blip r:embed="rId11"/>
          <a:stretch>
            <a:fillRect/>
          </a:stretch>
        </p:blipFill>
        <p:spPr>
          <a:xfrm rot="20969971">
            <a:off x="4910232" y="5386722"/>
            <a:ext cx="2230840" cy="76201"/>
          </a:xfrm>
          <a:prstGeom prst="rect">
            <a:avLst/>
          </a:prstGeom>
        </p:spPr>
      </p:pic>
      <p:pic>
        <p:nvPicPr>
          <p:cNvPr id="362" name="Line Line" descr="Line Line"/>
          <p:cNvPicPr>
            <a:picLocks/>
          </p:cNvPicPr>
          <p:nvPr/>
        </p:nvPicPr>
        <p:blipFill>
          <a:blip r:embed="rId11"/>
          <a:stretch>
            <a:fillRect/>
          </a:stretch>
        </p:blipFill>
        <p:spPr>
          <a:xfrm rot="20969971">
            <a:off x="7054722" y="5324683"/>
            <a:ext cx="2230840" cy="76201"/>
          </a:xfrm>
          <a:prstGeom prst="rect">
            <a:avLst/>
          </a:prstGeom>
        </p:spPr>
      </p:pic>
      <p:pic>
        <p:nvPicPr>
          <p:cNvPr id="364" name="Line Line" descr="Line Line"/>
          <p:cNvPicPr>
            <a:picLocks/>
          </p:cNvPicPr>
          <p:nvPr/>
        </p:nvPicPr>
        <p:blipFill>
          <a:blip r:embed="rId11"/>
          <a:stretch>
            <a:fillRect/>
          </a:stretch>
        </p:blipFill>
        <p:spPr>
          <a:xfrm rot="20969971">
            <a:off x="9202304" y="5324683"/>
            <a:ext cx="2230841" cy="76201"/>
          </a:xfrm>
          <a:prstGeom prst="rect">
            <a:avLst/>
          </a:prstGeom>
        </p:spPr>
      </p:pic>
      <p:pic>
        <p:nvPicPr>
          <p:cNvPr id="366" name="Line Line" descr="Line Line"/>
          <p:cNvPicPr>
            <a:picLocks/>
          </p:cNvPicPr>
          <p:nvPr/>
        </p:nvPicPr>
        <p:blipFill>
          <a:blip r:embed="rId12"/>
          <a:stretch>
            <a:fillRect/>
          </a:stretch>
        </p:blipFill>
        <p:spPr>
          <a:xfrm rot="20687607">
            <a:off x="4275888" y="6050121"/>
            <a:ext cx="1388909" cy="76201"/>
          </a:xfrm>
          <a:prstGeom prst="rect">
            <a:avLst/>
          </a:prstGeom>
        </p:spPr>
      </p:pic>
      <p:pic>
        <p:nvPicPr>
          <p:cNvPr id="368" name="Line Line" descr="Line Line"/>
          <p:cNvPicPr>
            <a:picLocks/>
          </p:cNvPicPr>
          <p:nvPr/>
        </p:nvPicPr>
        <p:blipFill>
          <a:blip r:embed="rId13"/>
          <a:stretch>
            <a:fillRect/>
          </a:stretch>
        </p:blipFill>
        <p:spPr>
          <a:xfrm rot="21096432">
            <a:off x="8715629" y="6072532"/>
            <a:ext cx="2766488" cy="76201"/>
          </a:xfrm>
          <a:prstGeom prst="rect">
            <a:avLst/>
          </a:prstGeom>
        </p:spPr>
      </p:pic>
      <p:grpSp>
        <p:nvGrpSpPr>
          <p:cNvPr id="372" name="+ Generally applicable           − Limited scalability"/>
          <p:cNvGrpSpPr/>
          <p:nvPr/>
        </p:nvGrpSpPr>
        <p:grpSpPr>
          <a:xfrm>
            <a:off x="1989016" y="7806438"/>
            <a:ext cx="9465335" cy="1292313"/>
            <a:chOff x="0" y="0"/>
            <a:chExt cx="9465334" cy="1292312"/>
          </a:xfrm>
        </p:grpSpPr>
        <p:sp>
          <p:nvSpPr>
            <p:cNvPr id="371" name="+ Generally applicable           − Limited scalability"/>
            <p:cNvSpPr/>
            <p:nvPr/>
          </p:nvSpPr>
          <p:spPr>
            <a:xfrm>
              <a:off x="38100" y="38100"/>
              <a:ext cx="9389135" cy="1216113"/>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a:defRPr sz="3600" b="0">
                  <a:solidFill>
                    <a:schemeClr val="accent3">
                      <a:hueOff val="914337"/>
                      <a:satOff val="31515"/>
                      <a:lumOff val="-30790"/>
                    </a:schemeClr>
                  </a:solidFill>
                  <a:latin typeface="Gill Sans"/>
                  <a:ea typeface="Gill Sans"/>
                  <a:cs typeface="Gill Sans"/>
                  <a:sym typeface="Gill Sans"/>
                </a:defRPr>
              </a:pPr>
              <a:r>
                <a:t>+ Generally applicable           </a:t>
              </a:r>
              <a:r>
                <a:rPr>
                  <a:solidFill>
                    <a:schemeClr val="accent5">
                      <a:lumOff val="-29866"/>
                    </a:schemeClr>
                  </a:solidFill>
                </a:rPr>
                <a:t>− Limited scalability</a:t>
              </a:r>
            </a:p>
          </p:txBody>
        </p:sp>
        <p:pic>
          <p:nvPicPr>
            <p:cNvPr id="370" name="+ Generally applicable           − Limited scalability + Generally applicable           − Limited scalability" descr="+ Generally applicable           − Limited scalability + Generally applicable           − Limited scalability"/>
            <p:cNvPicPr>
              <a:picLocks/>
            </p:cNvPicPr>
            <p:nvPr/>
          </p:nvPicPr>
          <p:blipFill>
            <a:blip r:embed="rId14"/>
            <a:stretch>
              <a:fillRect/>
            </a:stretch>
          </p:blipFill>
          <p:spPr>
            <a:xfrm>
              <a:off x="0" y="0"/>
              <a:ext cx="9465335" cy="1292313"/>
            </a:xfrm>
            <a:prstGeom prst="rect">
              <a:avLst/>
            </a:prstGeom>
            <a:effectLst/>
          </p:spPr>
        </p:pic>
      </p:grpSp>
      <p:pic>
        <p:nvPicPr>
          <p:cNvPr id="373" name="Image" descr="Image"/>
          <p:cNvPicPr>
            <a:picLocks noChangeAspect="1"/>
          </p:cNvPicPr>
          <p:nvPr/>
        </p:nvPicPr>
        <p:blipFill>
          <a:blip r:embed="rId15"/>
          <a:stretch>
            <a:fillRect/>
          </a:stretch>
        </p:blipFill>
        <p:spPr>
          <a:xfrm>
            <a:off x="3164148" y="4460468"/>
            <a:ext cx="355761" cy="444700"/>
          </a:xfrm>
          <a:prstGeom prst="rect">
            <a:avLst/>
          </a:prstGeom>
          <a:ln w="12700">
            <a:miter lim="400000"/>
          </a:ln>
        </p:spPr>
      </p:pic>
      <p:pic>
        <p:nvPicPr>
          <p:cNvPr id="374" name="Image" descr="Image"/>
          <p:cNvPicPr>
            <a:picLocks noChangeAspect="1"/>
          </p:cNvPicPr>
          <p:nvPr/>
        </p:nvPicPr>
        <p:blipFill>
          <a:blip r:embed="rId16"/>
          <a:stretch>
            <a:fillRect/>
          </a:stretch>
        </p:blipFill>
        <p:spPr>
          <a:xfrm>
            <a:off x="4575554" y="4491723"/>
            <a:ext cx="671079" cy="461366"/>
          </a:xfrm>
          <a:prstGeom prst="rect">
            <a:avLst/>
          </a:prstGeom>
          <a:ln w="12700">
            <a:miter lim="400000"/>
          </a:ln>
        </p:spPr>
      </p:pic>
      <p:pic>
        <p:nvPicPr>
          <p:cNvPr id="375" name="Image" descr="Image"/>
          <p:cNvPicPr>
            <a:picLocks noChangeAspect="1"/>
          </p:cNvPicPr>
          <p:nvPr/>
        </p:nvPicPr>
        <p:blipFill>
          <a:blip r:embed="rId17"/>
          <a:stretch>
            <a:fillRect/>
          </a:stretch>
        </p:blipFill>
        <p:spPr>
          <a:xfrm>
            <a:off x="5489638" y="4438488"/>
            <a:ext cx="671078" cy="567836"/>
          </a:xfrm>
          <a:prstGeom prst="rect">
            <a:avLst/>
          </a:prstGeom>
          <a:ln w="12700">
            <a:miter lim="400000"/>
          </a:ln>
        </p:spPr>
      </p:pic>
      <p:pic>
        <p:nvPicPr>
          <p:cNvPr id="376" name="Image" descr="Image"/>
          <p:cNvPicPr>
            <a:picLocks noChangeAspect="1"/>
          </p:cNvPicPr>
          <p:nvPr/>
        </p:nvPicPr>
        <p:blipFill>
          <a:blip r:embed="rId18"/>
          <a:stretch>
            <a:fillRect/>
          </a:stretch>
        </p:blipFill>
        <p:spPr>
          <a:xfrm>
            <a:off x="6416421" y="4466289"/>
            <a:ext cx="419101" cy="512234"/>
          </a:xfrm>
          <a:prstGeom prst="rect">
            <a:avLst/>
          </a:prstGeom>
          <a:ln w="12700">
            <a:miter lim="400000"/>
          </a:ln>
        </p:spPr>
      </p:pic>
      <p:pic>
        <p:nvPicPr>
          <p:cNvPr id="377" name="Image" descr="Image"/>
          <p:cNvPicPr>
            <a:picLocks noChangeAspect="1"/>
          </p:cNvPicPr>
          <p:nvPr/>
        </p:nvPicPr>
        <p:blipFill>
          <a:blip r:embed="rId19"/>
          <a:stretch>
            <a:fillRect/>
          </a:stretch>
        </p:blipFill>
        <p:spPr>
          <a:xfrm>
            <a:off x="7267005" y="4491723"/>
            <a:ext cx="251655" cy="461366"/>
          </a:xfrm>
          <a:prstGeom prst="rect">
            <a:avLst/>
          </a:prstGeom>
          <a:ln w="12700">
            <a:miter lim="400000"/>
          </a:ln>
        </p:spPr>
      </p:pic>
      <p:pic>
        <p:nvPicPr>
          <p:cNvPr id="378" name="Image" descr="Image"/>
          <p:cNvPicPr>
            <a:picLocks noChangeAspect="1"/>
          </p:cNvPicPr>
          <p:nvPr/>
        </p:nvPicPr>
        <p:blipFill>
          <a:blip r:embed="rId20"/>
          <a:stretch>
            <a:fillRect/>
          </a:stretch>
        </p:blipFill>
        <p:spPr>
          <a:xfrm>
            <a:off x="8496376" y="4571247"/>
            <a:ext cx="162991" cy="264859"/>
          </a:xfrm>
          <a:prstGeom prst="rect">
            <a:avLst/>
          </a:prstGeom>
          <a:ln w="12700">
            <a:miter lim="400000"/>
          </a:ln>
        </p:spPr>
      </p:pic>
      <p:sp>
        <p:nvSpPr>
          <p:cNvPr id="379" name="…"/>
          <p:cNvSpPr txBox="1"/>
          <p:nvPr/>
        </p:nvSpPr>
        <p:spPr>
          <a:xfrm>
            <a:off x="7672713" y="4440746"/>
            <a:ext cx="4191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t>…</a:t>
            </a:r>
          </a:p>
        </p:txBody>
      </p:sp>
      <p:pic>
        <p:nvPicPr>
          <p:cNvPr id="380" name="Image" descr="Image"/>
          <p:cNvPicPr>
            <a:picLocks noChangeAspect="1"/>
          </p:cNvPicPr>
          <p:nvPr/>
        </p:nvPicPr>
        <p:blipFill>
          <a:blip r:embed="rId21"/>
          <a:stretch>
            <a:fillRect/>
          </a:stretch>
        </p:blipFill>
        <p:spPr>
          <a:xfrm>
            <a:off x="3775739" y="4558386"/>
            <a:ext cx="541081" cy="29058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Existing Bottom-up Enumerative Strategy"/>
          <p:cNvSpPr txBox="1">
            <a:spLocks noGrp="1"/>
          </p:cNvSpPr>
          <p:nvPr>
            <p:ph type="title"/>
          </p:nvPr>
        </p:nvSpPr>
        <p:spPr>
          <a:prstGeom prst="rect">
            <a:avLst/>
          </a:prstGeom>
        </p:spPr>
        <p:txBody>
          <a:bodyPr/>
          <a:lstStyle>
            <a:lvl1pPr>
              <a:defRPr sz="5100"/>
            </a:lvl1pPr>
          </a:lstStyle>
          <a:p>
            <a:r>
              <a:t>Existing Bottom-up Enumerative Strategy</a:t>
            </a:r>
          </a:p>
        </p:txBody>
      </p:sp>
      <p:sp>
        <p:nvSpPr>
          <p:cNvPr id="385" name="…"/>
          <p:cNvSpPr txBox="1"/>
          <p:nvPr/>
        </p:nvSpPr>
        <p:spPr>
          <a:xfrm>
            <a:off x="2101371" y="7010119"/>
            <a:ext cx="4191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t>…</a:t>
            </a:r>
          </a:p>
        </p:txBody>
      </p:sp>
      <p:sp>
        <p:nvSpPr>
          <p:cNvPr id="386" name="Size"/>
          <p:cNvSpPr txBox="1"/>
          <p:nvPr/>
        </p:nvSpPr>
        <p:spPr>
          <a:xfrm>
            <a:off x="1917915" y="3912804"/>
            <a:ext cx="735212"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Gill Sans"/>
                <a:ea typeface="Gill Sans"/>
                <a:cs typeface="Gill Sans"/>
                <a:sym typeface="Gill Sans"/>
              </a:defRPr>
            </a:lvl1pPr>
          </a:lstStyle>
          <a:p>
            <a:r>
              <a:t>Size</a:t>
            </a:r>
          </a:p>
        </p:txBody>
      </p:sp>
      <p:sp>
        <p:nvSpPr>
          <p:cNvPr id="387" name="Expressions"/>
          <p:cNvSpPr txBox="1"/>
          <p:nvPr/>
        </p:nvSpPr>
        <p:spPr>
          <a:xfrm>
            <a:off x="3318852" y="3912804"/>
            <a:ext cx="193699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Gill Sans"/>
                <a:ea typeface="Gill Sans"/>
                <a:cs typeface="Gill Sans"/>
                <a:sym typeface="Gill Sans"/>
              </a:defRPr>
            </a:lvl1pPr>
          </a:lstStyle>
          <a:p>
            <a:r>
              <a:t>Expressions</a:t>
            </a:r>
          </a:p>
        </p:txBody>
      </p:sp>
      <p:sp>
        <p:nvSpPr>
          <p:cNvPr id="388" name="1"/>
          <p:cNvSpPr txBox="1"/>
          <p:nvPr/>
        </p:nvSpPr>
        <p:spPr>
          <a:xfrm>
            <a:off x="2143636" y="4507164"/>
            <a:ext cx="28377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1</a:t>
            </a:r>
          </a:p>
        </p:txBody>
      </p:sp>
      <p:sp>
        <p:nvSpPr>
          <p:cNvPr id="389" name="2"/>
          <p:cNvSpPr txBox="1"/>
          <p:nvPr/>
        </p:nvSpPr>
        <p:spPr>
          <a:xfrm>
            <a:off x="2169036" y="5170353"/>
            <a:ext cx="28377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2</a:t>
            </a:r>
          </a:p>
        </p:txBody>
      </p:sp>
      <p:sp>
        <p:nvSpPr>
          <p:cNvPr id="390" name="3"/>
          <p:cNvSpPr txBox="1"/>
          <p:nvPr/>
        </p:nvSpPr>
        <p:spPr>
          <a:xfrm>
            <a:off x="2169036" y="5840706"/>
            <a:ext cx="28377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3</a:t>
            </a:r>
          </a:p>
        </p:txBody>
      </p:sp>
      <p:sp>
        <p:nvSpPr>
          <p:cNvPr id="391" name="4"/>
          <p:cNvSpPr txBox="1"/>
          <p:nvPr/>
        </p:nvSpPr>
        <p:spPr>
          <a:xfrm>
            <a:off x="2169036" y="6425413"/>
            <a:ext cx="283770"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4</a:t>
            </a:r>
          </a:p>
        </p:txBody>
      </p:sp>
      <p:pic>
        <p:nvPicPr>
          <p:cNvPr id="392" name="Image" descr="Image"/>
          <p:cNvPicPr>
            <a:picLocks noChangeAspect="1"/>
          </p:cNvPicPr>
          <p:nvPr/>
        </p:nvPicPr>
        <p:blipFill>
          <a:blip r:embed="rId3"/>
          <a:stretch>
            <a:fillRect/>
          </a:stretch>
        </p:blipFill>
        <p:spPr>
          <a:xfrm>
            <a:off x="3295065" y="4475756"/>
            <a:ext cx="355760" cy="444701"/>
          </a:xfrm>
          <a:prstGeom prst="rect">
            <a:avLst/>
          </a:prstGeom>
          <a:ln w="12700">
            <a:miter lim="400000"/>
          </a:ln>
        </p:spPr>
      </p:pic>
      <p:pic>
        <p:nvPicPr>
          <p:cNvPr id="393" name="Image" descr="Image"/>
          <p:cNvPicPr>
            <a:picLocks noChangeAspect="1"/>
          </p:cNvPicPr>
          <p:nvPr/>
        </p:nvPicPr>
        <p:blipFill>
          <a:blip r:embed="rId4"/>
          <a:stretch>
            <a:fillRect/>
          </a:stretch>
        </p:blipFill>
        <p:spPr>
          <a:xfrm>
            <a:off x="3893671" y="4507011"/>
            <a:ext cx="671078" cy="461366"/>
          </a:xfrm>
          <a:prstGeom prst="rect">
            <a:avLst/>
          </a:prstGeom>
          <a:ln w="12700">
            <a:miter lim="400000"/>
          </a:ln>
        </p:spPr>
      </p:pic>
      <p:pic>
        <p:nvPicPr>
          <p:cNvPr id="394" name="Image" descr="Image"/>
          <p:cNvPicPr>
            <a:picLocks noChangeAspect="1"/>
          </p:cNvPicPr>
          <p:nvPr/>
        </p:nvPicPr>
        <p:blipFill>
          <a:blip r:embed="rId5"/>
          <a:stretch>
            <a:fillRect/>
          </a:stretch>
        </p:blipFill>
        <p:spPr>
          <a:xfrm>
            <a:off x="4744254" y="4453776"/>
            <a:ext cx="671078" cy="567836"/>
          </a:xfrm>
          <a:prstGeom prst="rect">
            <a:avLst/>
          </a:prstGeom>
          <a:ln w="12700">
            <a:miter lim="400000"/>
          </a:ln>
        </p:spPr>
      </p:pic>
      <p:pic>
        <p:nvPicPr>
          <p:cNvPr id="395" name="Image" descr="Image"/>
          <p:cNvPicPr>
            <a:picLocks noChangeAspect="1"/>
          </p:cNvPicPr>
          <p:nvPr/>
        </p:nvPicPr>
        <p:blipFill>
          <a:blip r:embed="rId6"/>
          <a:stretch>
            <a:fillRect/>
          </a:stretch>
        </p:blipFill>
        <p:spPr>
          <a:xfrm>
            <a:off x="5594837" y="4481577"/>
            <a:ext cx="419101" cy="512234"/>
          </a:xfrm>
          <a:prstGeom prst="rect">
            <a:avLst/>
          </a:prstGeom>
          <a:ln w="12700">
            <a:miter lim="400000"/>
          </a:ln>
        </p:spPr>
      </p:pic>
      <p:pic>
        <p:nvPicPr>
          <p:cNvPr id="396" name="Image" descr="Image"/>
          <p:cNvPicPr>
            <a:picLocks noChangeAspect="1"/>
          </p:cNvPicPr>
          <p:nvPr/>
        </p:nvPicPr>
        <p:blipFill>
          <a:blip r:embed="rId7"/>
          <a:stretch>
            <a:fillRect/>
          </a:stretch>
        </p:blipFill>
        <p:spPr>
          <a:xfrm>
            <a:off x="6445421" y="4507011"/>
            <a:ext cx="251655" cy="461366"/>
          </a:xfrm>
          <a:prstGeom prst="rect">
            <a:avLst/>
          </a:prstGeom>
          <a:ln w="12700">
            <a:miter lim="400000"/>
          </a:ln>
        </p:spPr>
      </p:pic>
      <p:pic>
        <p:nvPicPr>
          <p:cNvPr id="397" name="Image" descr="Image"/>
          <p:cNvPicPr>
            <a:picLocks noChangeAspect="1"/>
          </p:cNvPicPr>
          <p:nvPr/>
        </p:nvPicPr>
        <p:blipFill>
          <a:blip r:embed="rId8"/>
          <a:stretch>
            <a:fillRect/>
          </a:stretch>
        </p:blipFill>
        <p:spPr>
          <a:xfrm>
            <a:off x="7044027" y="4507011"/>
            <a:ext cx="251655" cy="461366"/>
          </a:xfrm>
          <a:prstGeom prst="rect">
            <a:avLst/>
          </a:prstGeom>
          <a:ln w="12700">
            <a:miter lim="400000"/>
          </a:ln>
        </p:spPr>
      </p:pic>
      <p:pic>
        <p:nvPicPr>
          <p:cNvPr id="398" name="Image" descr="Image"/>
          <p:cNvPicPr>
            <a:picLocks noChangeAspect="1"/>
          </p:cNvPicPr>
          <p:nvPr/>
        </p:nvPicPr>
        <p:blipFill>
          <a:blip r:embed="rId9"/>
          <a:stretch>
            <a:fillRect/>
          </a:stretch>
        </p:blipFill>
        <p:spPr>
          <a:xfrm>
            <a:off x="3184829" y="5150758"/>
            <a:ext cx="1710567" cy="424051"/>
          </a:xfrm>
          <a:prstGeom prst="rect">
            <a:avLst/>
          </a:prstGeom>
          <a:ln w="12700">
            <a:miter lim="400000"/>
          </a:ln>
        </p:spPr>
      </p:pic>
      <p:pic>
        <p:nvPicPr>
          <p:cNvPr id="399" name="Image" descr="Image"/>
          <p:cNvPicPr>
            <a:picLocks noChangeAspect="1"/>
          </p:cNvPicPr>
          <p:nvPr/>
        </p:nvPicPr>
        <p:blipFill>
          <a:blip r:embed="rId10"/>
          <a:stretch>
            <a:fillRect/>
          </a:stretch>
        </p:blipFill>
        <p:spPr>
          <a:xfrm>
            <a:off x="5099791" y="5203286"/>
            <a:ext cx="1936999" cy="390080"/>
          </a:xfrm>
          <a:prstGeom prst="rect">
            <a:avLst/>
          </a:prstGeom>
          <a:ln w="12700">
            <a:miter lim="400000"/>
          </a:ln>
        </p:spPr>
      </p:pic>
      <p:pic>
        <p:nvPicPr>
          <p:cNvPr id="400" name="Image" descr="Image"/>
          <p:cNvPicPr>
            <a:picLocks noChangeAspect="1"/>
          </p:cNvPicPr>
          <p:nvPr/>
        </p:nvPicPr>
        <p:blipFill>
          <a:blip r:embed="rId11"/>
          <a:stretch>
            <a:fillRect/>
          </a:stretch>
        </p:blipFill>
        <p:spPr>
          <a:xfrm>
            <a:off x="7241185" y="5205843"/>
            <a:ext cx="1857914" cy="390081"/>
          </a:xfrm>
          <a:prstGeom prst="rect">
            <a:avLst/>
          </a:prstGeom>
          <a:ln w="12700">
            <a:miter lim="400000"/>
          </a:ln>
        </p:spPr>
      </p:pic>
      <p:pic>
        <p:nvPicPr>
          <p:cNvPr id="401" name="Image" descr="Image"/>
          <p:cNvPicPr>
            <a:picLocks noChangeAspect="1"/>
          </p:cNvPicPr>
          <p:nvPr/>
        </p:nvPicPr>
        <p:blipFill>
          <a:blip r:embed="rId12"/>
          <a:stretch>
            <a:fillRect/>
          </a:stretch>
        </p:blipFill>
        <p:spPr>
          <a:xfrm>
            <a:off x="9341594" y="5119416"/>
            <a:ext cx="1857914" cy="486735"/>
          </a:xfrm>
          <a:prstGeom prst="rect">
            <a:avLst/>
          </a:prstGeom>
          <a:ln w="12700">
            <a:miter lim="400000"/>
          </a:ln>
        </p:spPr>
      </p:pic>
      <p:pic>
        <p:nvPicPr>
          <p:cNvPr id="402" name="Image" descr="Image"/>
          <p:cNvPicPr>
            <a:picLocks noChangeAspect="1"/>
          </p:cNvPicPr>
          <p:nvPr/>
        </p:nvPicPr>
        <p:blipFill>
          <a:blip r:embed="rId13"/>
          <a:stretch>
            <a:fillRect/>
          </a:stretch>
        </p:blipFill>
        <p:spPr>
          <a:xfrm>
            <a:off x="3264349" y="5888773"/>
            <a:ext cx="908083" cy="350549"/>
          </a:xfrm>
          <a:prstGeom prst="rect">
            <a:avLst/>
          </a:prstGeom>
          <a:ln w="12700">
            <a:miter lim="400000"/>
          </a:ln>
        </p:spPr>
      </p:pic>
      <p:pic>
        <p:nvPicPr>
          <p:cNvPr id="403" name="Image" descr="Image"/>
          <p:cNvPicPr>
            <a:picLocks noChangeAspect="1"/>
          </p:cNvPicPr>
          <p:nvPr/>
        </p:nvPicPr>
        <p:blipFill>
          <a:blip r:embed="rId14"/>
          <a:stretch>
            <a:fillRect/>
          </a:stretch>
        </p:blipFill>
        <p:spPr>
          <a:xfrm>
            <a:off x="4516301" y="5836801"/>
            <a:ext cx="908083" cy="468871"/>
          </a:xfrm>
          <a:prstGeom prst="rect">
            <a:avLst/>
          </a:prstGeom>
          <a:ln w="12700">
            <a:miter lim="400000"/>
          </a:ln>
        </p:spPr>
      </p:pic>
      <p:pic>
        <p:nvPicPr>
          <p:cNvPr id="404" name="Image" descr="Image"/>
          <p:cNvPicPr>
            <a:picLocks noChangeAspect="1"/>
          </p:cNvPicPr>
          <p:nvPr/>
        </p:nvPicPr>
        <p:blipFill>
          <a:blip r:embed="rId15"/>
          <a:stretch>
            <a:fillRect/>
          </a:stretch>
        </p:blipFill>
        <p:spPr>
          <a:xfrm>
            <a:off x="5771334" y="5876196"/>
            <a:ext cx="1900699" cy="390080"/>
          </a:xfrm>
          <a:prstGeom prst="rect">
            <a:avLst/>
          </a:prstGeom>
          <a:ln w="12700">
            <a:miter lim="400000"/>
          </a:ln>
        </p:spPr>
      </p:pic>
      <p:pic>
        <p:nvPicPr>
          <p:cNvPr id="405" name="Image" descr="Image"/>
          <p:cNvPicPr>
            <a:picLocks noChangeAspect="1"/>
          </p:cNvPicPr>
          <p:nvPr/>
        </p:nvPicPr>
        <p:blipFill>
          <a:blip r:embed="rId16"/>
          <a:stretch>
            <a:fillRect/>
          </a:stretch>
        </p:blipFill>
        <p:spPr>
          <a:xfrm>
            <a:off x="8896570" y="5876196"/>
            <a:ext cx="2404606" cy="424051"/>
          </a:xfrm>
          <a:prstGeom prst="rect">
            <a:avLst/>
          </a:prstGeom>
          <a:ln w="12700">
            <a:miter lim="400000"/>
          </a:ln>
        </p:spPr>
      </p:pic>
      <p:sp>
        <p:nvSpPr>
          <p:cNvPr id="406" name="…"/>
          <p:cNvSpPr txBox="1"/>
          <p:nvPr/>
        </p:nvSpPr>
        <p:spPr>
          <a:xfrm>
            <a:off x="7770490" y="5709448"/>
            <a:ext cx="4191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t>…</a:t>
            </a:r>
          </a:p>
        </p:txBody>
      </p:sp>
      <p:sp>
        <p:nvSpPr>
          <p:cNvPr id="407" name="…"/>
          <p:cNvSpPr txBox="1"/>
          <p:nvPr/>
        </p:nvSpPr>
        <p:spPr>
          <a:xfrm>
            <a:off x="11465235" y="5709448"/>
            <a:ext cx="4191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t>…</a:t>
            </a:r>
          </a:p>
        </p:txBody>
      </p:sp>
      <p:sp>
        <p:nvSpPr>
          <p:cNvPr id="408" name="Optimization: maintain only semantically unique expressions"/>
          <p:cNvSpPr txBox="1">
            <a:spLocks noGrp="1"/>
          </p:cNvSpPr>
          <p:nvPr>
            <p:ph type="body" sz="quarter" idx="1"/>
          </p:nvPr>
        </p:nvSpPr>
        <p:spPr>
          <a:xfrm>
            <a:off x="952500" y="1843997"/>
            <a:ext cx="11099800" cy="1004827"/>
          </a:xfrm>
          <a:prstGeom prst="rect">
            <a:avLst/>
          </a:prstGeom>
        </p:spPr>
        <p:txBody>
          <a:bodyPr>
            <a:normAutofit fontScale="92500"/>
          </a:bodyPr>
          <a:lstStyle>
            <a:lvl1pPr marL="0" indent="0" defTabSz="578358">
              <a:spcBef>
                <a:spcPts val="4100"/>
              </a:spcBef>
              <a:buSzTx/>
              <a:buNone/>
              <a:defRPr sz="3564"/>
            </a:lvl1pPr>
          </a:lstStyle>
          <a:p>
            <a:r>
              <a:t>Optimization: maintain only semantically unique expressions </a:t>
            </a:r>
          </a:p>
        </p:txBody>
      </p:sp>
      <p:pic>
        <p:nvPicPr>
          <p:cNvPr id="409" name="Line Line" descr="Line Line"/>
          <p:cNvPicPr>
            <a:picLocks/>
          </p:cNvPicPr>
          <p:nvPr/>
        </p:nvPicPr>
        <p:blipFill>
          <a:blip r:embed="rId17"/>
          <a:stretch>
            <a:fillRect/>
          </a:stretch>
        </p:blipFill>
        <p:spPr>
          <a:xfrm rot="20969971">
            <a:off x="4910232" y="5386722"/>
            <a:ext cx="2230840" cy="76201"/>
          </a:xfrm>
          <a:prstGeom prst="rect">
            <a:avLst/>
          </a:prstGeom>
        </p:spPr>
      </p:pic>
      <p:pic>
        <p:nvPicPr>
          <p:cNvPr id="411" name="Line Line" descr="Line Line"/>
          <p:cNvPicPr>
            <a:picLocks/>
          </p:cNvPicPr>
          <p:nvPr/>
        </p:nvPicPr>
        <p:blipFill>
          <a:blip r:embed="rId17"/>
          <a:stretch>
            <a:fillRect/>
          </a:stretch>
        </p:blipFill>
        <p:spPr>
          <a:xfrm rot="20969971">
            <a:off x="7054722" y="5324683"/>
            <a:ext cx="2230840" cy="76201"/>
          </a:xfrm>
          <a:prstGeom prst="rect">
            <a:avLst/>
          </a:prstGeom>
        </p:spPr>
      </p:pic>
      <p:pic>
        <p:nvPicPr>
          <p:cNvPr id="413" name="Line Line" descr="Line Line"/>
          <p:cNvPicPr>
            <a:picLocks/>
          </p:cNvPicPr>
          <p:nvPr/>
        </p:nvPicPr>
        <p:blipFill>
          <a:blip r:embed="rId17"/>
          <a:stretch>
            <a:fillRect/>
          </a:stretch>
        </p:blipFill>
        <p:spPr>
          <a:xfrm rot="20969971">
            <a:off x="9202304" y="5324683"/>
            <a:ext cx="2230841" cy="76201"/>
          </a:xfrm>
          <a:prstGeom prst="rect">
            <a:avLst/>
          </a:prstGeom>
        </p:spPr>
      </p:pic>
      <p:pic>
        <p:nvPicPr>
          <p:cNvPr id="415" name="Line Line" descr="Line Line"/>
          <p:cNvPicPr>
            <a:picLocks/>
          </p:cNvPicPr>
          <p:nvPr/>
        </p:nvPicPr>
        <p:blipFill>
          <a:blip r:embed="rId18"/>
          <a:stretch>
            <a:fillRect/>
          </a:stretch>
        </p:blipFill>
        <p:spPr>
          <a:xfrm rot="20687607">
            <a:off x="4275888" y="6050121"/>
            <a:ext cx="1388909" cy="76201"/>
          </a:xfrm>
          <a:prstGeom prst="rect">
            <a:avLst/>
          </a:prstGeom>
        </p:spPr>
      </p:pic>
      <p:pic>
        <p:nvPicPr>
          <p:cNvPr id="417" name="Line Line" descr="Line Line"/>
          <p:cNvPicPr>
            <a:picLocks/>
          </p:cNvPicPr>
          <p:nvPr/>
        </p:nvPicPr>
        <p:blipFill>
          <a:blip r:embed="rId19"/>
          <a:stretch>
            <a:fillRect/>
          </a:stretch>
        </p:blipFill>
        <p:spPr>
          <a:xfrm rot="21096432">
            <a:off x="8715629" y="6072532"/>
            <a:ext cx="2766488" cy="76201"/>
          </a:xfrm>
          <a:prstGeom prst="rect">
            <a:avLst/>
          </a:prstGeom>
        </p:spPr>
      </p:pic>
      <p:sp>
        <p:nvSpPr>
          <p:cNvPr id="419" name="The solution is too large to be quickly found by Bottom-up enumeration."/>
          <p:cNvSpPr/>
          <p:nvPr/>
        </p:nvSpPr>
        <p:spPr>
          <a:xfrm>
            <a:off x="2000070" y="4259532"/>
            <a:ext cx="9443227" cy="2961736"/>
          </a:xfrm>
          <a:custGeom>
            <a:avLst/>
            <a:gdLst/>
            <a:ahLst/>
            <a:cxnLst>
              <a:cxn ang="0">
                <a:pos x="wd2" y="hd2"/>
              </a:cxn>
              <a:cxn ang="5400000">
                <a:pos x="wd2" y="hd2"/>
              </a:cxn>
              <a:cxn ang="10800000">
                <a:pos x="wd2" y="hd2"/>
              </a:cxn>
              <a:cxn ang="16200000">
                <a:pos x="wd2" y="hd2"/>
              </a:cxn>
            </a:cxnLst>
            <a:rect l="0" t="0" r="r" b="b"/>
            <a:pathLst>
              <a:path w="21600" h="21600" extrusionOk="0">
                <a:moveTo>
                  <a:pt x="0" y="20809"/>
                </a:moveTo>
                <a:lnTo>
                  <a:pt x="0" y="791"/>
                </a:lnTo>
                <a:cubicBezTo>
                  <a:pt x="0" y="354"/>
                  <a:pt x="111" y="0"/>
                  <a:pt x="248" y="0"/>
                </a:cubicBezTo>
                <a:lnTo>
                  <a:pt x="21352" y="0"/>
                </a:lnTo>
                <a:cubicBezTo>
                  <a:pt x="21489" y="0"/>
                  <a:pt x="21600" y="354"/>
                  <a:pt x="21600" y="791"/>
                </a:cubicBezTo>
                <a:lnTo>
                  <a:pt x="21600" y="20809"/>
                </a:lnTo>
                <a:cubicBezTo>
                  <a:pt x="21600" y="21246"/>
                  <a:pt x="21489" y="21600"/>
                  <a:pt x="21352" y="21600"/>
                </a:cubicBezTo>
                <a:lnTo>
                  <a:pt x="248" y="21600"/>
                </a:lnTo>
                <a:cubicBezTo>
                  <a:pt x="111" y="21600"/>
                  <a:pt x="0" y="21246"/>
                  <a:pt x="0" y="20809"/>
                </a:cubicBezTo>
                <a:close/>
              </a:path>
            </a:pathLst>
          </a:custGeom>
          <a:solidFill>
            <a:srgbClr val="1D3D7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1130300">
              <a:defRPr sz="3600">
                <a:solidFill>
                  <a:srgbClr val="FFFFFF"/>
                </a:solidFill>
                <a:latin typeface="Gill Sans"/>
                <a:ea typeface="Gill Sans"/>
                <a:cs typeface="Gill Sans"/>
                <a:sym typeface="Gill Sans"/>
              </a:defRPr>
            </a:lvl1pPr>
          </a:lstStyle>
          <a:p>
            <a:r>
              <a:t>The solution is too large to be quickly found by Bottom-up enumeration.</a:t>
            </a:r>
          </a:p>
        </p:txBody>
      </p:sp>
      <p:grpSp>
        <p:nvGrpSpPr>
          <p:cNvPr id="422" name="+ Generally applicable           − Limited scalability"/>
          <p:cNvGrpSpPr/>
          <p:nvPr/>
        </p:nvGrpSpPr>
        <p:grpSpPr>
          <a:xfrm>
            <a:off x="1989016" y="7806438"/>
            <a:ext cx="9465335" cy="1292313"/>
            <a:chOff x="0" y="0"/>
            <a:chExt cx="9465334" cy="1292312"/>
          </a:xfrm>
        </p:grpSpPr>
        <p:sp>
          <p:nvSpPr>
            <p:cNvPr id="421" name="+ Generally applicable           − Limited scalability"/>
            <p:cNvSpPr/>
            <p:nvPr/>
          </p:nvSpPr>
          <p:spPr>
            <a:xfrm>
              <a:off x="38100" y="38100"/>
              <a:ext cx="9389135" cy="1216113"/>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a:defRPr sz="3600" b="0">
                  <a:solidFill>
                    <a:schemeClr val="accent3">
                      <a:hueOff val="914337"/>
                      <a:satOff val="31515"/>
                      <a:lumOff val="-30790"/>
                    </a:schemeClr>
                  </a:solidFill>
                  <a:latin typeface="Gill Sans"/>
                  <a:ea typeface="Gill Sans"/>
                  <a:cs typeface="Gill Sans"/>
                  <a:sym typeface="Gill Sans"/>
                </a:defRPr>
              </a:pPr>
              <a:r>
                <a:t>+ Generally applicable           </a:t>
              </a:r>
              <a:r>
                <a:rPr>
                  <a:solidFill>
                    <a:schemeClr val="accent5">
                      <a:lumOff val="-29866"/>
                    </a:schemeClr>
                  </a:solidFill>
                </a:rPr>
                <a:t>− Limited scalability</a:t>
              </a:r>
            </a:p>
          </p:txBody>
        </p:sp>
        <p:pic>
          <p:nvPicPr>
            <p:cNvPr id="420" name="+ Generally applicable           − Limited scalability + Generally applicable           − Limited scalability" descr="+ Generally applicable           − Limited scalability + Generally applicable           − Limited scalability"/>
            <p:cNvPicPr>
              <a:picLocks/>
            </p:cNvPicPr>
            <p:nvPr/>
          </p:nvPicPr>
          <p:blipFill>
            <a:blip r:embed="rId20"/>
            <a:stretch>
              <a:fillRect/>
            </a:stretch>
          </p:blipFill>
          <p:spPr>
            <a:xfrm>
              <a:off x="0" y="0"/>
              <a:ext cx="9465335" cy="1292313"/>
            </a:xfrm>
            <a:prstGeom prst="rect">
              <a:avLst/>
            </a:prstGeom>
            <a:effectLst/>
          </p:spPr>
        </p:pic>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op-Down Propagation"/>
          <p:cNvSpPr txBox="1">
            <a:spLocks noGrp="1"/>
          </p:cNvSpPr>
          <p:nvPr>
            <p:ph type="title"/>
          </p:nvPr>
        </p:nvSpPr>
        <p:spPr>
          <a:prstGeom prst="rect">
            <a:avLst/>
          </a:prstGeom>
        </p:spPr>
        <p:txBody>
          <a:bodyPr/>
          <a:lstStyle/>
          <a:p>
            <a:r>
              <a:t>Top-Down Propagation</a:t>
            </a:r>
          </a:p>
        </p:txBody>
      </p:sp>
      <p:sp>
        <p:nvSpPr>
          <p:cNvPr id="427" name="Divide-and-conquer:  if a program                  outputs     on some input, what should                  output on the same input?…"/>
          <p:cNvSpPr txBox="1">
            <a:spLocks noGrp="1"/>
          </p:cNvSpPr>
          <p:nvPr>
            <p:ph type="body" idx="1"/>
          </p:nvPr>
        </p:nvSpPr>
        <p:spPr>
          <a:xfrm>
            <a:off x="952499" y="1789989"/>
            <a:ext cx="11099801" cy="6493100"/>
          </a:xfrm>
          <a:prstGeom prst="rect">
            <a:avLst/>
          </a:prstGeom>
        </p:spPr>
        <p:txBody>
          <a:bodyPr>
            <a:normAutofit lnSpcReduction="10000"/>
          </a:bodyPr>
          <a:lstStyle/>
          <a:p>
            <a:pPr marL="435609" indent="-435609" defTabSz="572516">
              <a:spcBef>
                <a:spcPts val="4100"/>
              </a:spcBef>
              <a:defRPr sz="3528"/>
            </a:pPr>
            <a:r>
              <a:rPr b="1"/>
              <a:t>Divide-and-conquer</a:t>
            </a:r>
            <a:r>
              <a:t>:  if a program                  outputs     on some input, what should                  output on the same input? </a:t>
            </a:r>
          </a:p>
          <a:p>
            <a:pPr marL="435609" indent="-435609" defTabSz="572516">
              <a:spcBef>
                <a:spcPts val="4100"/>
              </a:spcBef>
              <a:defRPr sz="3528"/>
            </a:pPr>
            <a:r>
              <a:t>infer specs for subexpressions using </a:t>
            </a:r>
            <a:r>
              <a:rPr b="1" i="1"/>
              <a:t>inverse functions</a:t>
            </a:r>
            <a:endParaRPr i="1"/>
          </a:p>
          <a:p>
            <a:pPr marL="435609" indent="-435609" defTabSz="572516">
              <a:spcBef>
                <a:spcPts val="4100"/>
              </a:spcBef>
              <a:defRPr sz="3528"/>
            </a:pPr>
            <a:endParaRPr i="1"/>
          </a:p>
          <a:p>
            <a:pPr marL="435609" indent="-435609" defTabSz="572516">
              <a:spcBef>
                <a:spcPts val="4100"/>
              </a:spcBef>
              <a:defRPr sz="3528"/>
            </a:pPr>
            <a:r>
              <a:rPr i="1"/>
              <a:t>Inverse set (or pre-image): </a:t>
            </a:r>
            <a:br>
              <a:rPr i="1"/>
            </a:br>
            <a:br>
              <a:rPr i="1"/>
            </a:br>
            <a:r>
              <a:rPr i="1"/>
              <a:t>e.g., </a:t>
            </a:r>
          </a:p>
        </p:txBody>
      </p:sp>
      <p:pic>
        <p:nvPicPr>
          <p:cNvPr id="428" name="latex-image-1.pdf" descr="latex-image-1.pdf"/>
          <p:cNvPicPr>
            <a:picLocks noChangeAspect="1"/>
          </p:cNvPicPr>
          <p:nvPr/>
        </p:nvPicPr>
        <p:blipFill>
          <a:blip r:embed="rId3"/>
          <a:stretch>
            <a:fillRect/>
          </a:stretch>
        </p:blipFill>
        <p:spPr>
          <a:xfrm>
            <a:off x="2559953" y="7804375"/>
            <a:ext cx="8887425" cy="473095"/>
          </a:xfrm>
          <a:prstGeom prst="rect">
            <a:avLst/>
          </a:prstGeom>
          <a:ln w="12700">
            <a:miter lim="400000"/>
          </a:ln>
        </p:spPr>
      </p:pic>
      <p:pic>
        <p:nvPicPr>
          <p:cNvPr id="429" name="Image" descr="Image"/>
          <p:cNvPicPr>
            <a:picLocks noChangeAspect="1"/>
          </p:cNvPicPr>
          <p:nvPr/>
        </p:nvPicPr>
        <p:blipFill>
          <a:blip r:embed="rId4"/>
          <a:stretch>
            <a:fillRect/>
          </a:stretch>
        </p:blipFill>
        <p:spPr>
          <a:xfrm>
            <a:off x="2146300" y="5192478"/>
            <a:ext cx="8712201" cy="520701"/>
          </a:xfrm>
          <a:prstGeom prst="rect">
            <a:avLst/>
          </a:prstGeom>
          <a:ln w="12700">
            <a:miter lim="400000"/>
          </a:ln>
        </p:spPr>
      </p:pic>
      <p:pic>
        <p:nvPicPr>
          <p:cNvPr id="430" name="Image" descr="Image"/>
          <p:cNvPicPr>
            <a:picLocks noChangeAspect="1"/>
          </p:cNvPicPr>
          <p:nvPr/>
        </p:nvPicPr>
        <p:blipFill>
          <a:blip r:embed="rId5"/>
          <a:stretch>
            <a:fillRect/>
          </a:stretch>
        </p:blipFill>
        <p:spPr>
          <a:xfrm>
            <a:off x="8656946" y="1917205"/>
            <a:ext cx="2603501" cy="469901"/>
          </a:xfrm>
          <a:prstGeom prst="rect">
            <a:avLst/>
          </a:prstGeom>
          <a:ln w="12700">
            <a:miter lim="400000"/>
          </a:ln>
        </p:spPr>
      </p:pic>
      <p:pic>
        <p:nvPicPr>
          <p:cNvPr id="431" name="Image" descr="Image"/>
          <p:cNvPicPr>
            <a:picLocks noChangeAspect="1"/>
          </p:cNvPicPr>
          <p:nvPr/>
        </p:nvPicPr>
        <p:blipFill>
          <a:blip r:embed="rId6"/>
          <a:stretch>
            <a:fillRect/>
          </a:stretch>
        </p:blipFill>
        <p:spPr>
          <a:xfrm>
            <a:off x="3007199" y="2634995"/>
            <a:ext cx="240308" cy="255328"/>
          </a:xfrm>
          <a:prstGeom prst="rect">
            <a:avLst/>
          </a:prstGeom>
          <a:ln w="12700">
            <a:miter lim="400000"/>
          </a:ln>
        </p:spPr>
      </p:pic>
      <p:pic>
        <p:nvPicPr>
          <p:cNvPr id="432" name="Image" descr="Image"/>
          <p:cNvPicPr>
            <a:picLocks noChangeAspect="1"/>
          </p:cNvPicPr>
          <p:nvPr/>
        </p:nvPicPr>
        <p:blipFill>
          <a:blip r:embed="rId7"/>
          <a:stretch>
            <a:fillRect/>
          </a:stretch>
        </p:blipFill>
        <p:spPr>
          <a:xfrm>
            <a:off x="8656534" y="2610258"/>
            <a:ext cx="1879601" cy="30480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Top-Down Propagation"/>
          <p:cNvSpPr txBox="1">
            <a:spLocks noGrp="1"/>
          </p:cNvSpPr>
          <p:nvPr>
            <p:ph type="title"/>
          </p:nvPr>
        </p:nvSpPr>
        <p:spPr>
          <a:prstGeom prst="rect">
            <a:avLst/>
          </a:prstGeom>
        </p:spPr>
        <p:txBody>
          <a:bodyPr/>
          <a:lstStyle/>
          <a:p>
            <a:r>
              <a:t>Top-Down Propagation</a:t>
            </a:r>
          </a:p>
        </p:txBody>
      </p:sp>
      <p:pic>
        <p:nvPicPr>
          <p:cNvPr id="437" name="Image" descr="Image"/>
          <p:cNvPicPr>
            <a:picLocks noChangeAspect="1"/>
          </p:cNvPicPr>
          <p:nvPr/>
        </p:nvPicPr>
        <p:blipFill>
          <a:blip r:embed="rId3"/>
          <a:stretch>
            <a:fillRect/>
          </a:stretch>
        </p:blipFill>
        <p:spPr>
          <a:xfrm>
            <a:off x="7884655" y="7744666"/>
            <a:ext cx="5092249" cy="1884450"/>
          </a:xfrm>
          <a:prstGeom prst="rect">
            <a:avLst/>
          </a:prstGeom>
          <a:ln w="12700">
            <a:miter lim="400000"/>
          </a:ln>
        </p:spPr>
      </p:pic>
      <p:pic>
        <p:nvPicPr>
          <p:cNvPr id="438" name="Image" descr="Image"/>
          <p:cNvPicPr>
            <a:picLocks noChangeAspect="1"/>
          </p:cNvPicPr>
          <p:nvPr/>
        </p:nvPicPr>
        <p:blipFill>
          <a:blip r:embed="rId4"/>
          <a:stretch>
            <a:fillRect/>
          </a:stretch>
        </p:blipFill>
        <p:spPr>
          <a:xfrm>
            <a:off x="1141598" y="1865250"/>
            <a:ext cx="6921501" cy="24130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Inductive Program Synthesis"/>
          <p:cNvSpPr txBox="1">
            <a:spLocks noGrp="1"/>
          </p:cNvSpPr>
          <p:nvPr>
            <p:ph type="title"/>
          </p:nvPr>
        </p:nvSpPr>
        <p:spPr>
          <a:prstGeom prst="rect">
            <a:avLst/>
          </a:prstGeom>
        </p:spPr>
        <p:txBody>
          <a:bodyPr/>
          <a:lstStyle/>
          <a:p>
            <a:r>
              <a:t>Inductive Program Synthesis</a:t>
            </a:r>
          </a:p>
        </p:txBody>
      </p:sp>
      <p:sp>
        <p:nvSpPr>
          <p:cNvPr id="156" name="Generating a program in a domain-specific language (DSL) from input-output examples (a.k.a Programming-by-example (PBE))"/>
          <p:cNvSpPr txBox="1">
            <a:spLocks noGrp="1"/>
          </p:cNvSpPr>
          <p:nvPr>
            <p:ph type="body" sz="quarter" idx="1"/>
          </p:nvPr>
        </p:nvSpPr>
        <p:spPr>
          <a:xfrm>
            <a:off x="922337" y="1610506"/>
            <a:ext cx="11099801" cy="1669461"/>
          </a:xfrm>
          <a:prstGeom prst="rect">
            <a:avLst/>
          </a:prstGeom>
        </p:spPr>
        <p:txBody>
          <a:bodyPr/>
          <a:lstStyle/>
          <a:p>
            <a:pPr marL="0" indent="0" defTabSz="537463">
              <a:spcBef>
                <a:spcPts val="3800"/>
              </a:spcBef>
              <a:buSzTx/>
              <a:buNone/>
              <a:defRPr sz="3312"/>
            </a:pPr>
            <a:r>
              <a:t>Generating a program in a domain-specific language (</a:t>
            </a:r>
            <a:r>
              <a:rPr b="1"/>
              <a:t>DSL</a:t>
            </a:r>
            <a:r>
              <a:t>) from input-output examples (a.k.a Programming-by-example (PBE))</a:t>
            </a:r>
          </a:p>
        </p:txBody>
      </p:sp>
      <p:pic>
        <p:nvPicPr>
          <p:cNvPr id="157" name="Image" descr="Image"/>
          <p:cNvPicPr>
            <a:picLocks noChangeAspect="1"/>
          </p:cNvPicPr>
          <p:nvPr/>
        </p:nvPicPr>
        <p:blipFill>
          <a:blip r:embed="rId3"/>
          <a:stretch>
            <a:fillRect/>
          </a:stretch>
        </p:blipFill>
        <p:spPr>
          <a:xfrm>
            <a:off x="2771171" y="3131237"/>
            <a:ext cx="6750298" cy="5565851"/>
          </a:xfrm>
          <a:prstGeom prst="rect">
            <a:avLst/>
          </a:prstGeom>
          <a:ln w="12700">
            <a:miter lim="400000"/>
          </a:ln>
          <a:effectLst>
            <a:outerShdw blurRad="63500" dist="25400" dir="5400000" rotWithShape="0">
              <a:srgbClr val="000000">
                <a:alpha val="50000"/>
              </a:srgbClr>
            </a:outerShdw>
          </a:effectLst>
        </p:spPr>
      </p:pic>
      <p:sp>
        <p:nvSpPr>
          <p:cNvPr id="158" name="Spreadsheet programming…"/>
          <p:cNvSpPr txBox="1"/>
          <p:nvPr/>
        </p:nvSpPr>
        <p:spPr>
          <a:xfrm>
            <a:off x="4271037" y="8804319"/>
            <a:ext cx="3750565" cy="8296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b="0"/>
            </a:pPr>
            <a:r>
              <a:t>Spreadsheet programming</a:t>
            </a:r>
          </a:p>
          <a:p>
            <a:pPr>
              <a:defRPr b="0"/>
            </a:pPr>
            <a:r>
              <a:t>[Gulwani et al. POPL’11]</a:t>
            </a:r>
          </a:p>
        </p:txBody>
      </p:sp>
      <p:grpSp>
        <p:nvGrpSpPr>
          <p:cNvPr id="161" name="End-user programming"/>
          <p:cNvGrpSpPr/>
          <p:nvPr/>
        </p:nvGrpSpPr>
        <p:grpSpPr>
          <a:xfrm rot="20585691">
            <a:off x="8029222" y="7338424"/>
            <a:ext cx="4789552" cy="1144649"/>
            <a:chOff x="0" y="0"/>
            <a:chExt cx="4789551" cy="1144648"/>
          </a:xfrm>
        </p:grpSpPr>
        <p:sp>
          <p:nvSpPr>
            <p:cNvPr id="160" name="End-user programming"/>
            <p:cNvSpPr txBox="1"/>
            <p:nvPr/>
          </p:nvSpPr>
          <p:spPr>
            <a:xfrm>
              <a:off x="215899" y="139700"/>
              <a:ext cx="4357753" cy="585849"/>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3000"/>
              </a:lvl1pPr>
            </a:lstStyle>
            <a:p>
              <a:r>
                <a:t>End-user programming</a:t>
              </a:r>
            </a:p>
          </p:txBody>
        </p:sp>
        <p:pic>
          <p:nvPicPr>
            <p:cNvPr id="159" name="End-user programming End-user programming" descr="End-user programming End-user programming"/>
            <p:cNvPicPr>
              <a:picLocks/>
            </p:cNvPicPr>
            <p:nvPr/>
          </p:nvPicPr>
          <p:blipFill>
            <a:blip r:embed="rId4"/>
            <a:stretch>
              <a:fillRect/>
            </a:stretch>
          </p:blipFill>
          <p:spPr>
            <a:xfrm>
              <a:off x="-1" y="-1"/>
              <a:ext cx="4789553" cy="1144650"/>
            </a:xfrm>
            <a:prstGeom prst="rect">
              <a:avLst/>
            </a:prstGeom>
            <a:effectLst/>
          </p:spPr>
        </p:pic>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Top-Down Propagation"/>
          <p:cNvSpPr txBox="1">
            <a:spLocks noGrp="1"/>
          </p:cNvSpPr>
          <p:nvPr>
            <p:ph type="title"/>
          </p:nvPr>
        </p:nvSpPr>
        <p:spPr>
          <a:prstGeom prst="rect">
            <a:avLst/>
          </a:prstGeom>
        </p:spPr>
        <p:txBody>
          <a:bodyPr/>
          <a:lstStyle/>
          <a:p>
            <a:r>
              <a:t>Top-Down Propagation</a:t>
            </a:r>
          </a:p>
        </p:txBody>
      </p:sp>
      <p:pic>
        <p:nvPicPr>
          <p:cNvPr id="443" name="Image" descr="Image"/>
          <p:cNvPicPr>
            <a:picLocks noChangeAspect="1"/>
          </p:cNvPicPr>
          <p:nvPr/>
        </p:nvPicPr>
        <p:blipFill>
          <a:blip r:embed="rId3"/>
          <a:stretch>
            <a:fillRect/>
          </a:stretch>
        </p:blipFill>
        <p:spPr>
          <a:xfrm>
            <a:off x="7884655" y="7744666"/>
            <a:ext cx="5092249" cy="1884450"/>
          </a:xfrm>
          <a:prstGeom prst="rect">
            <a:avLst/>
          </a:prstGeom>
          <a:ln w="12700">
            <a:miter lim="400000"/>
          </a:ln>
        </p:spPr>
      </p:pic>
      <p:pic>
        <p:nvPicPr>
          <p:cNvPr id="444" name="Image" descr="Image"/>
          <p:cNvPicPr>
            <a:picLocks noChangeAspect="1"/>
          </p:cNvPicPr>
          <p:nvPr/>
        </p:nvPicPr>
        <p:blipFill>
          <a:blip r:embed="rId4"/>
          <a:stretch>
            <a:fillRect/>
          </a:stretch>
        </p:blipFill>
        <p:spPr>
          <a:xfrm>
            <a:off x="1141598" y="1865250"/>
            <a:ext cx="6921501" cy="2413001"/>
          </a:xfrm>
          <a:prstGeom prst="rect">
            <a:avLst/>
          </a:prstGeom>
          <a:ln w="12700">
            <a:miter lim="400000"/>
          </a:ln>
        </p:spPr>
      </p:pic>
      <p:pic>
        <p:nvPicPr>
          <p:cNvPr id="445" name="Image" descr="Image"/>
          <p:cNvPicPr>
            <a:picLocks noChangeAspect="1"/>
          </p:cNvPicPr>
          <p:nvPr/>
        </p:nvPicPr>
        <p:blipFill>
          <a:blip r:embed="rId5"/>
          <a:stretch>
            <a:fillRect/>
          </a:stretch>
        </p:blipFill>
        <p:spPr>
          <a:xfrm>
            <a:off x="1100914" y="5214364"/>
            <a:ext cx="11239501" cy="53340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op-Down Propagation"/>
          <p:cNvSpPr txBox="1">
            <a:spLocks noGrp="1"/>
          </p:cNvSpPr>
          <p:nvPr>
            <p:ph type="title"/>
          </p:nvPr>
        </p:nvSpPr>
        <p:spPr>
          <a:prstGeom prst="rect">
            <a:avLst/>
          </a:prstGeom>
        </p:spPr>
        <p:txBody>
          <a:bodyPr/>
          <a:lstStyle/>
          <a:p>
            <a:r>
              <a:t>Top-Down Propagation</a:t>
            </a:r>
          </a:p>
        </p:txBody>
      </p:sp>
      <p:pic>
        <p:nvPicPr>
          <p:cNvPr id="450" name="Image" descr="Image"/>
          <p:cNvPicPr>
            <a:picLocks noChangeAspect="1"/>
          </p:cNvPicPr>
          <p:nvPr/>
        </p:nvPicPr>
        <p:blipFill>
          <a:blip r:embed="rId3"/>
          <a:stretch>
            <a:fillRect/>
          </a:stretch>
        </p:blipFill>
        <p:spPr>
          <a:xfrm>
            <a:off x="7884655" y="7744666"/>
            <a:ext cx="5092249" cy="1884450"/>
          </a:xfrm>
          <a:prstGeom prst="rect">
            <a:avLst/>
          </a:prstGeom>
          <a:ln w="12700">
            <a:miter lim="400000"/>
          </a:ln>
        </p:spPr>
      </p:pic>
      <p:pic>
        <p:nvPicPr>
          <p:cNvPr id="451" name="Image" descr="Image"/>
          <p:cNvPicPr>
            <a:picLocks noChangeAspect="1"/>
          </p:cNvPicPr>
          <p:nvPr/>
        </p:nvPicPr>
        <p:blipFill>
          <a:blip r:embed="rId4"/>
          <a:stretch>
            <a:fillRect/>
          </a:stretch>
        </p:blipFill>
        <p:spPr>
          <a:xfrm>
            <a:off x="1134011" y="1816842"/>
            <a:ext cx="11342721" cy="4932109"/>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op-Down Propagation"/>
          <p:cNvSpPr txBox="1">
            <a:spLocks noGrp="1"/>
          </p:cNvSpPr>
          <p:nvPr>
            <p:ph type="title"/>
          </p:nvPr>
        </p:nvSpPr>
        <p:spPr>
          <a:prstGeom prst="rect">
            <a:avLst/>
          </a:prstGeom>
        </p:spPr>
        <p:txBody>
          <a:bodyPr/>
          <a:lstStyle/>
          <a:p>
            <a:r>
              <a:t>Top-Down Propagation</a:t>
            </a:r>
          </a:p>
        </p:txBody>
      </p:sp>
      <p:pic>
        <p:nvPicPr>
          <p:cNvPr id="456" name="Image" descr="Image"/>
          <p:cNvPicPr>
            <a:picLocks noChangeAspect="1"/>
          </p:cNvPicPr>
          <p:nvPr/>
        </p:nvPicPr>
        <p:blipFill>
          <a:blip r:embed="rId3"/>
          <a:stretch>
            <a:fillRect/>
          </a:stretch>
        </p:blipFill>
        <p:spPr>
          <a:xfrm>
            <a:off x="7884655" y="7744666"/>
            <a:ext cx="5092249" cy="1884450"/>
          </a:xfrm>
          <a:prstGeom prst="rect">
            <a:avLst/>
          </a:prstGeom>
          <a:ln w="12700">
            <a:miter lim="400000"/>
          </a:ln>
        </p:spPr>
      </p:pic>
      <p:pic>
        <p:nvPicPr>
          <p:cNvPr id="457" name="Image" descr="Image"/>
          <p:cNvPicPr>
            <a:picLocks noChangeAspect="1"/>
          </p:cNvPicPr>
          <p:nvPr/>
        </p:nvPicPr>
        <p:blipFill>
          <a:blip r:embed="rId4"/>
          <a:stretch>
            <a:fillRect/>
          </a:stretch>
        </p:blipFill>
        <p:spPr>
          <a:xfrm>
            <a:off x="307039" y="1898737"/>
            <a:ext cx="12390722" cy="633867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Top-Down Propagation"/>
          <p:cNvSpPr txBox="1">
            <a:spLocks noGrp="1"/>
          </p:cNvSpPr>
          <p:nvPr>
            <p:ph type="title"/>
          </p:nvPr>
        </p:nvSpPr>
        <p:spPr>
          <a:prstGeom prst="rect">
            <a:avLst/>
          </a:prstGeom>
        </p:spPr>
        <p:txBody>
          <a:bodyPr/>
          <a:lstStyle/>
          <a:p>
            <a:r>
              <a:t>Top-Down Propagation</a:t>
            </a:r>
          </a:p>
        </p:txBody>
      </p:sp>
      <p:sp>
        <p:nvSpPr>
          <p:cNvPr id="462" name="∩"/>
          <p:cNvSpPr txBox="1"/>
          <p:nvPr/>
        </p:nvSpPr>
        <p:spPr>
          <a:xfrm>
            <a:off x="6247637" y="6352968"/>
            <a:ext cx="792591" cy="1384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900">
                <a:latin typeface="Courier New"/>
                <a:ea typeface="Courier New"/>
                <a:cs typeface="Courier New"/>
                <a:sym typeface="Courier New"/>
              </a:defRPr>
            </a:lvl1pPr>
          </a:lstStyle>
          <a:p>
            <a:r>
              <a:t>∩</a:t>
            </a:r>
          </a:p>
        </p:txBody>
      </p:sp>
      <p:grpSp>
        <p:nvGrpSpPr>
          <p:cNvPr id="465" name="Group"/>
          <p:cNvGrpSpPr/>
          <p:nvPr/>
        </p:nvGrpSpPr>
        <p:grpSpPr>
          <a:xfrm>
            <a:off x="3752614" y="7749101"/>
            <a:ext cx="6139608" cy="1341974"/>
            <a:chOff x="0" y="0"/>
            <a:chExt cx="6139606" cy="1341972"/>
          </a:xfrm>
        </p:grpSpPr>
        <p:sp>
          <p:nvSpPr>
            <p:cNvPr id="463" name="Arrow"/>
            <p:cNvSpPr/>
            <p:nvPr/>
          </p:nvSpPr>
          <p:spPr>
            <a:xfrm rot="5400000">
              <a:off x="2570994" y="66216"/>
              <a:ext cx="640648" cy="508215"/>
            </a:xfrm>
            <a:prstGeom prst="rightArrow">
              <a:avLst>
                <a:gd name="adj1" fmla="val 45945"/>
                <a:gd name="adj2" fmla="val 70979"/>
              </a:avLst>
            </a:prstGeom>
            <a:solidFill>
              <a:schemeClr val="accent1">
                <a:hueOff val="114395"/>
                <a:lumOff val="-24975"/>
              </a:schemeClr>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464" name="All possible final solutions"/>
            <p:cNvSpPr txBox="1"/>
            <p:nvPr/>
          </p:nvSpPr>
          <p:spPr>
            <a:xfrm>
              <a:off x="0" y="719672"/>
              <a:ext cx="6139607" cy="622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3600">
                  <a:latin typeface="Gill Sans"/>
                  <a:ea typeface="Gill Sans"/>
                  <a:cs typeface="Gill Sans"/>
                  <a:sym typeface="Gill Sans"/>
                </a:defRPr>
              </a:lvl1pPr>
            </a:lstStyle>
            <a:p>
              <a:r>
                <a:t>All possible final solutions</a:t>
              </a:r>
            </a:p>
          </p:txBody>
        </p:sp>
      </p:grpSp>
      <p:grpSp>
        <p:nvGrpSpPr>
          <p:cNvPr id="470" name="Group"/>
          <p:cNvGrpSpPr/>
          <p:nvPr/>
        </p:nvGrpSpPr>
        <p:grpSpPr>
          <a:xfrm>
            <a:off x="2202788" y="5245828"/>
            <a:ext cx="3870322" cy="989144"/>
            <a:chOff x="0" y="-19050"/>
            <a:chExt cx="3870320" cy="989142"/>
          </a:xfrm>
        </p:grpSpPr>
        <p:sp>
          <p:nvSpPr>
            <p:cNvPr id="466" name="Arrow"/>
            <p:cNvSpPr/>
            <p:nvPr/>
          </p:nvSpPr>
          <p:spPr>
            <a:xfrm rot="5400000">
              <a:off x="-66217" y="246814"/>
              <a:ext cx="640648" cy="508215"/>
            </a:xfrm>
            <a:prstGeom prst="rightArrow">
              <a:avLst>
                <a:gd name="adj1" fmla="val 45945"/>
                <a:gd name="adj2" fmla="val 70979"/>
              </a:avLst>
            </a:prstGeom>
            <a:solidFill>
              <a:schemeClr val="accent1">
                <a:hueOff val="114395"/>
                <a:lumOff val="-24975"/>
              </a:schemeClr>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nvGrpSpPr>
            <p:cNvPr id="469" name="All possible solutions…"/>
            <p:cNvGrpSpPr/>
            <p:nvPr/>
          </p:nvGrpSpPr>
          <p:grpSpPr>
            <a:xfrm>
              <a:off x="749934" y="-19050"/>
              <a:ext cx="3120387" cy="989143"/>
              <a:chOff x="0" y="0"/>
              <a:chExt cx="3120386" cy="989142"/>
            </a:xfrm>
          </p:grpSpPr>
          <p:sp>
            <p:nvSpPr>
              <p:cNvPr id="468" name="All possible solutions…"/>
              <p:cNvSpPr txBox="1"/>
              <p:nvPr/>
            </p:nvSpPr>
            <p:spPr>
              <a:xfrm>
                <a:off x="19050" y="19050"/>
                <a:ext cx="3082287" cy="951043"/>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700" b="0">
                    <a:latin typeface="Gill Sans"/>
                    <a:ea typeface="Gill Sans"/>
                    <a:cs typeface="Gill Sans"/>
                    <a:sym typeface="Gill Sans"/>
                  </a:defRPr>
                </a:pPr>
                <a:r>
                  <a:t>All possible solutions</a:t>
                </a:r>
              </a:p>
              <a:p>
                <a:pPr>
                  <a:defRPr sz="2700" b="0">
                    <a:latin typeface="Gill Sans"/>
                    <a:ea typeface="Gill Sans"/>
                    <a:cs typeface="Gill Sans"/>
                    <a:sym typeface="Gill Sans"/>
                  </a:defRPr>
                </a:pPr>
                <a:r>
                  <a:t>for IO example </a:t>
                </a:r>
                <a:r>
                  <a:rPr b="1">
                    <a:latin typeface="Courier New"/>
                    <a:ea typeface="Courier New"/>
                    <a:cs typeface="Courier New"/>
                    <a:sym typeface="Courier New"/>
                  </a:rPr>
                  <a:t>1</a:t>
                </a:r>
              </a:p>
            </p:txBody>
          </p:sp>
          <p:pic>
            <p:nvPicPr>
              <p:cNvPr id="467" name="All possible solutions… All possible solutionsfor IO example 1" descr="All possible solutions… All possible solutionsfor IO example 1"/>
              <p:cNvPicPr>
                <a:picLocks/>
              </p:cNvPicPr>
              <p:nvPr/>
            </p:nvPicPr>
            <p:blipFill>
              <a:blip r:embed="rId3"/>
              <a:stretch>
                <a:fillRect/>
              </a:stretch>
            </p:blipFill>
            <p:spPr>
              <a:xfrm>
                <a:off x="0" y="0"/>
                <a:ext cx="3120387" cy="989143"/>
              </a:xfrm>
              <a:prstGeom prst="rect">
                <a:avLst/>
              </a:prstGeom>
              <a:effectLst/>
            </p:spPr>
          </p:pic>
        </p:grpSp>
      </p:grpSp>
      <p:grpSp>
        <p:nvGrpSpPr>
          <p:cNvPr id="475" name="Group"/>
          <p:cNvGrpSpPr/>
          <p:nvPr/>
        </p:nvGrpSpPr>
        <p:grpSpPr>
          <a:xfrm>
            <a:off x="8796154" y="5271228"/>
            <a:ext cx="3854694" cy="989144"/>
            <a:chOff x="0" y="-19050"/>
            <a:chExt cx="3854693" cy="989142"/>
          </a:xfrm>
        </p:grpSpPr>
        <p:sp>
          <p:nvSpPr>
            <p:cNvPr id="471" name="Arrow"/>
            <p:cNvSpPr/>
            <p:nvPr/>
          </p:nvSpPr>
          <p:spPr>
            <a:xfrm rot="5400000">
              <a:off x="-66217" y="221414"/>
              <a:ext cx="640648" cy="508215"/>
            </a:xfrm>
            <a:prstGeom prst="rightArrow">
              <a:avLst>
                <a:gd name="adj1" fmla="val 45945"/>
                <a:gd name="adj2" fmla="val 70979"/>
              </a:avLst>
            </a:prstGeom>
            <a:solidFill>
              <a:schemeClr val="accent1">
                <a:hueOff val="114395"/>
                <a:lumOff val="-24975"/>
              </a:schemeClr>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nvGrpSpPr>
            <p:cNvPr id="474" name="All possible solutions…"/>
            <p:cNvGrpSpPr/>
            <p:nvPr/>
          </p:nvGrpSpPr>
          <p:grpSpPr>
            <a:xfrm>
              <a:off x="734307" y="-19050"/>
              <a:ext cx="3120387" cy="989143"/>
              <a:chOff x="0" y="0"/>
              <a:chExt cx="3120386" cy="989142"/>
            </a:xfrm>
          </p:grpSpPr>
          <p:sp>
            <p:nvSpPr>
              <p:cNvPr id="473" name="All possible solutions…"/>
              <p:cNvSpPr txBox="1"/>
              <p:nvPr/>
            </p:nvSpPr>
            <p:spPr>
              <a:xfrm>
                <a:off x="19050" y="19050"/>
                <a:ext cx="3082287" cy="951043"/>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700" b="0">
                    <a:latin typeface="Gill Sans"/>
                    <a:ea typeface="Gill Sans"/>
                    <a:cs typeface="Gill Sans"/>
                    <a:sym typeface="Gill Sans"/>
                  </a:defRPr>
                </a:pPr>
                <a:r>
                  <a:t>All possible solutions</a:t>
                </a:r>
              </a:p>
              <a:p>
                <a:pPr>
                  <a:defRPr sz="2700" b="0">
                    <a:latin typeface="Gill Sans"/>
                    <a:ea typeface="Gill Sans"/>
                    <a:cs typeface="Gill Sans"/>
                    <a:sym typeface="Gill Sans"/>
                  </a:defRPr>
                </a:pPr>
                <a:r>
                  <a:t>for IO example </a:t>
                </a:r>
                <a:r>
                  <a:rPr b="1">
                    <a:latin typeface="Courier New"/>
                    <a:ea typeface="Courier New"/>
                    <a:cs typeface="Courier New"/>
                    <a:sym typeface="Courier New"/>
                  </a:rPr>
                  <a:t>2</a:t>
                </a:r>
              </a:p>
            </p:txBody>
          </p:sp>
          <p:pic>
            <p:nvPicPr>
              <p:cNvPr id="472" name="All possible solutions… All possible solutionsfor IO example 2" descr="All possible solutions… All possible solutionsfor IO example 2"/>
              <p:cNvPicPr>
                <a:picLocks/>
              </p:cNvPicPr>
              <p:nvPr/>
            </p:nvPicPr>
            <p:blipFill>
              <a:blip r:embed="rId3"/>
              <a:stretch>
                <a:fillRect/>
              </a:stretch>
            </p:blipFill>
            <p:spPr>
              <a:xfrm>
                <a:off x="0" y="0"/>
                <a:ext cx="3120387" cy="989143"/>
              </a:xfrm>
              <a:prstGeom prst="rect">
                <a:avLst/>
              </a:prstGeom>
              <a:effectLst/>
            </p:spPr>
          </p:pic>
        </p:grpSp>
      </p:grpSp>
      <p:grpSp>
        <p:nvGrpSpPr>
          <p:cNvPr id="478" name="stored in a space-efficient data structure"/>
          <p:cNvGrpSpPr/>
          <p:nvPr/>
        </p:nvGrpSpPr>
        <p:grpSpPr>
          <a:xfrm>
            <a:off x="370425" y="7460114"/>
            <a:ext cx="5114529" cy="921717"/>
            <a:chOff x="0" y="0"/>
            <a:chExt cx="5114528" cy="921715"/>
          </a:xfrm>
        </p:grpSpPr>
        <p:sp>
          <p:nvSpPr>
            <p:cNvPr id="477" name="stored in a space-efficient data structure"/>
            <p:cNvSpPr/>
            <p:nvPr/>
          </p:nvSpPr>
          <p:spPr>
            <a:xfrm>
              <a:off x="31750" y="66846"/>
              <a:ext cx="5051029" cy="823120"/>
            </a:xfrm>
            <a:custGeom>
              <a:avLst/>
              <a:gdLst/>
              <a:ahLst/>
              <a:cxnLst>
                <a:cxn ang="0">
                  <a:pos x="wd2" y="hd2"/>
                </a:cxn>
                <a:cxn ang="5400000">
                  <a:pos x="wd2" y="hd2"/>
                </a:cxn>
                <a:cxn ang="10800000">
                  <a:pos x="wd2" y="hd2"/>
                </a:cxn>
                <a:cxn ang="16200000">
                  <a:pos x="wd2" y="hd2"/>
                </a:cxn>
              </a:cxnLst>
              <a:rect l="0" t="0" r="r" b="b"/>
              <a:pathLst>
                <a:path w="21600" h="21600" extrusionOk="0">
                  <a:moveTo>
                    <a:pt x="5745" y="0"/>
                  </a:moveTo>
                  <a:lnTo>
                    <a:pt x="5053" y="7863"/>
                  </a:lnTo>
                  <a:lnTo>
                    <a:pt x="143" y="7863"/>
                  </a:lnTo>
                  <a:cubicBezTo>
                    <a:pt x="63" y="7863"/>
                    <a:pt x="0" y="8252"/>
                    <a:pt x="0" y="8738"/>
                  </a:cubicBezTo>
                  <a:lnTo>
                    <a:pt x="0" y="20725"/>
                  </a:lnTo>
                  <a:cubicBezTo>
                    <a:pt x="0" y="21211"/>
                    <a:pt x="63" y="21600"/>
                    <a:pt x="143" y="21600"/>
                  </a:cubicBezTo>
                  <a:lnTo>
                    <a:pt x="21457" y="21600"/>
                  </a:lnTo>
                  <a:cubicBezTo>
                    <a:pt x="21537" y="21600"/>
                    <a:pt x="21600" y="21211"/>
                    <a:pt x="21600" y="20725"/>
                  </a:cubicBezTo>
                  <a:lnTo>
                    <a:pt x="21600" y="8738"/>
                  </a:lnTo>
                  <a:cubicBezTo>
                    <a:pt x="21600" y="8252"/>
                    <a:pt x="21537" y="7863"/>
                    <a:pt x="21457" y="7863"/>
                  </a:cubicBezTo>
                  <a:lnTo>
                    <a:pt x="6436" y="7863"/>
                  </a:lnTo>
                  <a:lnTo>
                    <a:pt x="5745"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l">
                <a:lnSpc>
                  <a:spcPct val="120000"/>
                </a:lnSpc>
                <a:spcBef>
                  <a:spcPts val="3200"/>
                </a:spcBef>
                <a:defRPr sz="2300" b="0">
                  <a:latin typeface="Gill Sans"/>
                  <a:ea typeface="Gill Sans"/>
                  <a:cs typeface="Gill Sans"/>
                  <a:sym typeface="Gill Sans"/>
                </a:defRPr>
              </a:lvl1pPr>
            </a:lstStyle>
            <a:p>
              <a:r>
                <a:t>stored in a space-efficient data structure</a:t>
              </a:r>
            </a:p>
          </p:txBody>
        </p:sp>
        <p:pic>
          <p:nvPicPr>
            <p:cNvPr id="476" name="stored in a space-efficient data structure stored in a space-efficient data structure" descr="stored in a space-efficient data structure stored in a space-efficient data structure"/>
            <p:cNvPicPr>
              <a:picLocks/>
            </p:cNvPicPr>
            <p:nvPr/>
          </p:nvPicPr>
          <p:blipFill>
            <a:blip r:embed="rId4"/>
            <a:stretch>
              <a:fillRect/>
            </a:stretch>
          </p:blipFill>
          <p:spPr>
            <a:xfrm>
              <a:off x="0" y="-1"/>
              <a:ext cx="5114529" cy="921717"/>
            </a:xfrm>
            <a:prstGeom prst="rect">
              <a:avLst/>
            </a:prstGeom>
            <a:effectLst/>
          </p:spPr>
        </p:pic>
      </p:grpSp>
      <p:pic>
        <p:nvPicPr>
          <p:cNvPr id="479" name="Image" descr="Image"/>
          <p:cNvPicPr>
            <a:picLocks noChangeAspect="1"/>
          </p:cNvPicPr>
          <p:nvPr/>
        </p:nvPicPr>
        <p:blipFill>
          <a:blip r:embed="rId5"/>
          <a:stretch>
            <a:fillRect/>
          </a:stretch>
        </p:blipFill>
        <p:spPr>
          <a:xfrm>
            <a:off x="218193" y="1875488"/>
            <a:ext cx="6353206" cy="3201660"/>
          </a:xfrm>
          <a:prstGeom prst="rect">
            <a:avLst/>
          </a:prstGeom>
          <a:ln w="12700">
            <a:miter lim="400000"/>
          </a:ln>
        </p:spPr>
      </p:pic>
      <p:pic>
        <p:nvPicPr>
          <p:cNvPr id="480" name="Image" descr="Image"/>
          <p:cNvPicPr>
            <a:picLocks noChangeAspect="1"/>
          </p:cNvPicPr>
          <p:nvPr/>
        </p:nvPicPr>
        <p:blipFill>
          <a:blip r:embed="rId6"/>
          <a:stretch>
            <a:fillRect/>
          </a:stretch>
        </p:blipFill>
        <p:spPr>
          <a:xfrm>
            <a:off x="192341" y="6570242"/>
            <a:ext cx="5837498" cy="949752"/>
          </a:xfrm>
          <a:prstGeom prst="rect">
            <a:avLst/>
          </a:prstGeom>
          <a:ln w="12700">
            <a:miter lim="400000"/>
          </a:ln>
        </p:spPr>
      </p:pic>
      <p:pic>
        <p:nvPicPr>
          <p:cNvPr id="481" name="Image" descr="Image"/>
          <p:cNvPicPr>
            <a:picLocks noChangeAspect="1"/>
          </p:cNvPicPr>
          <p:nvPr/>
        </p:nvPicPr>
        <p:blipFill>
          <a:blip r:embed="rId7"/>
          <a:stretch>
            <a:fillRect/>
          </a:stretch>
        </p:blipFill>
        <p:spPr>
          <a:xfrm>
            <a:off x="7160880" y="6604321"/>
            <a:ext cx="5665178" cy="921717"/>
          </a:xfrm>
          <a:prstGeom prst="rect">
            <a:avLst/>
          </a:prstGeom>
          <a:ln w="12700">
            <a:miter lim="400000"/>
          </a:ln>
        </p:spPr>
      </p:pic>
      <p:pic>
        <p:nvPicPr>
          <p:cNvPr id="482" name="Image" descr="Image"/>
          <p:cNvPicPr>
            <a:picLocks noChangeAspect="1"/>
          </p:cNvPicPr>
          <p:nvPr/>
        </p:nvPicPr>
        <p:blipFill>
          <a:blip r:embed="rId8"/>
          <a:stretch>
            <a:fillRect/>
          </a:stretch>
        </p:blipFill>
        <p:spPr>
          <a:xfrm>
            <a:off x="7126454" y="2089952"/>
            <a:ext cx="5734030" cy="297237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4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4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4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8" animBg="1" advAuto="0"/>
      <p:bldP spid="465" grpId="9" animBg="1" advAuto="0"/>
      <p:bldP spid="470" grpId="3" animBg="1" advAuto="0"/>
      <p:bldP spid="475" grpId="4" animBg="1" advAuto="0"/>
      <p:bldP spid="478" grpId="7" animBg="1" advAuto="0"/>
      <p:bldP spid="479" grpId="1" animBg="1" advAuto="0"/>
      <p:bldP spid="480" grpId="5" animBg="1" advAuto="0"/>
      <p:bldP spid="481" grpId="6" animBg="1" advAuto="0"/>
      <p:bldP spid="482" grpId="2"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op-Down Propagation"/>
          <p:cNvSpPr txBox="1">
            <a:spLocks noGrp="1"/>
          </p:cNvSpPr>
          <p:nvPr>
            <p:ph type="title"/>
          </p:nvPr>
        </p:nvSpPr>
        <p:spPr>
          <a:prstGeom prst="rect">
            <a:avLst/>
          </a:prstGeom>
        </p:spPr>
        <p:txBody>
          <a:bodyPr/>
          <a:lstStyle/>
          <a:p>
            <a:r>
              <a:t>Top-Down Propagation</a:t>
            </a:r>
          </a:p>
        </p:txBody>
      </p:sp>
      <p:sp>
        <p:nvSpPr>
          <p:cNvPr id="487" name="Arrow"/>
          <p:cNvSpPr/>
          <p:nvPr/>
        </p:nvSpPr>
        <p:spPr>
          <a:xfrm rot="5400000">
            <a:off x="8729937" y="5511693"/>
            <a:ext cx="640649" cy="508215"/>
          </a:xfrm>
          <a:prstGeom prst="rightArrow">
            <a:avLst>
              <a:gd name="adj1" fmla="val 45945"/>
              <a:gd name="adj2" fmla="val 70979"/>
            </a:avLst>
          </a:prstGeom>
          <a:solidFill>
            <a:schemeClr val="accent1">
              <a:hueOff val="114395"/>
              <a:lumOff val="-2497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88" name="∩"/>
          <p:cNvSpPr txBox="1"/>
          <p:nvPr/>
        </p:nvSpPr>
        <p:spPr>
          <a:xfrm>
            <a:off x="6247637" y="6352968"/>
            <a:ext cx="792591" cy="1384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900">
                <a:latin typeface="Courier New"/>
                <a:ea typeface="Courier New"/>
                <a:cs typeface="Courier New"/>
                <a:sym typeface="Courier New"/>
              </a:defRPr>
            </a:lvl1pPr>
          </a:lstStyle>
          <a:p>
            <a:r>
              <a:t>∩</a:t>
            </a:r>
          </a:p>
        </p:txBody>
      </p:sp>
      <p:sp>
        <p:nvSpPr>
          <p:cNvPr id="489" name="Arrow"/>
          <p:cNvSpPr/>
          <p:nvPr/>
        </p:nvSpPr>
        <p:spPr>
          <a:xfrm rot="5400000">
            <a:off x="2136572" y="5511693"/>
            <a:ext cx="640648" cy="508215"/>
          </a:xfrm>
          <a:prstGeom prst="rightArrow">
            <a:avLst>
              <a:gd name="adj1" fmla="val 45945"/>
              <a:gd name="adj2" fmla="val 70979"/>
            </a:avLst>
          </a:prstGeom>
          <a:solidFill>
            <a:schemeClr val="accent1">
              <a:hueOff val="114395"/>
              <a:lumOff val="-2497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90" name="Arrow"/>
          <p:cNvSpPr/>
          <p:nvPr/>
        </p:nvSpPr>
        <p:spPr>
          <a:xfrm rot="5400000">
            <a:off x="6323608" y="7815318"/>
            <a:ext cx="640649" cy="508215"/>
          </a:xfrm>
          <a:prstGeom prst="rightArrow">
            <a:avLst>
              <a:gd name="adj1" fmla="val 45945"/>
              <a:gd name="adj2" fmla="val 70979"/>
            </a:avLst>
          </a:prstGeom>
          <a:solidFill>
            <a:schemeClr val="accent1">
              <a:hueOff val="114395"/>
              <a:lumOff val="-2497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91" name="All possible final solutions"/>
          <p:cNvSpPr txBox="1"/>
          <p:nvPr/>
        </p:nvSpPr>
        <p:spPr>
          <a:xfrm>
            <a:off x="3752614" y="8468774"/>
            <a:ext cx="6139608"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600">
                <a:latin typeface="Gill Sans"/>
                <a:ea typeface="Gill Sans"/>
                <a:cs typeface="Gill Sans"/>
                <a:sym typeface="Gill Sans"/>
              </a:defRPr>
            </a:lvl1pPr>
          </a:lstStyle>
          <a:p>
            <a:r>
              <a:t>All possible final solutions</a:t>
            </a:r>
          </a:p>
        </p:txBody>
      </p:sp>
      <p:grpSp>
        <p:nvGrpSpPr>
          <p:cNvPr id="494" name="All possible solutions…"/>
          <p:cNvGrpSpPr/>
          <p:nvPr/>
        </p:nvGrpSpPr>
        <p:grpSpPr>
          <a:xfrm>
            <a:off x="2952723" y="5245828"/>
            <a:ext cx="3120387" cy="989144"/>
            <a:chOff x="0" y="0"/>
            <a:chExt cx="3120386" cy="989142"/>
          </a:xfrm>
        </p:grpSpPr>
        <p:sp>
          <p:nvSpPr>
            <p:cNvPr id="493" name="All possible solutions…"/>
            <p:cNvSpPr txBox="1"/>
            <p:nvPr/>
          </p:nvSpPr>
          <p:spPr>
            <a:xfrm>
              <a:off x="19050" y="19050"/>
              <a:ext cx="3082287" cy="951043"/>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700" b="0">
                  <a:latin typeface="Gill Sans"/>
                  <a:ea typeface="Gill Sans"/>
                  <a:cs typeface="Gill Sans"/>
                  <a:sym typeface="Gill Sans"/>
                </a:defRPr>
              </a:pPr>
              <a:r>
                <a:t>All possible solutions</a:t>
              </a:r>
            </a:p>
            <a:p>
              <a:pPr>
                <a:defRPr sz="2700" b="0">
                  <a:latin typeface="Gill Sans"/>
                  <a:ea typeface="Gill Sans"/>
                  <a:cs typeface="Gill Sans"/>
                  <a:sym typeface="Gill Sans"/>
                </a:defRPr>
              </a:pPr>
              <a:r>
                <a:t>for IO example </a:t>
              </a:r>
              <a:r>
                <a:rPr b="1">
                  <a:latin typeface="Courier New"/>
                  <a:ea typeface="Courier New"/>
                  <a:cs typeface="Courier New"/>
                  <a:sym typeface="Courier New"/>
                </a:rPr>
                <a:t>1</a:t>
              </a:r>
            </a:p>
          </p:txBody>
        </p:sp>
        <p:pic>
          <p:nvPicPr>
            <p:cNvPr id="492" name="All possible solutions… All possible solutionsfor IO example 1" descr="All possible solutions… All possible solutionsfor IO example 1"/>
            <p:cNvPicPr>
              <a:picLocks/>
            </p:cNvPicPr>
            <p:nvPr/>
          </p:nvPicPr>
          <p:blipFill>
            <a:blip r:embed="rId3"/>
            <a:stretch>
              <a:fillRect/>
            </a:stretch>
          </p:blipFill>
          <p:spPr>
            <a:xfrm>
              <a:off x="0" y="0"/>
              <a:ext cx="3120387" cy="989143"/>
            </a:xfrm>
            <a:prstGeom prst="rect">
              <a:avLst/>
            </a:prstGeom>
            <a:effectLst/>
          </p:spPr>
        </p:pic>
      </p:grpSp>
      <p:grpSp>
        <p:nvGrpSpPr>
          <p:cNvPr id="497" name="All possible solutions…"/>
          <p:cNvGrpSpPr/>
          <p:nvPr/>
        </p:nvGrpSpPr>
        <p:grpSpPr>
          <a:xfrm>
            <a:off x="9530461" y="5271228"/>
            <a:ext cx="3120387" cy="989144"/>
            <a:chOff x="0" y="0"/>
            <a:chExt cx="3120386" cy="989142"/>
          </a:xfrm>
        </p:grpSpPr>
        <p:sp>
          <p:nvSpPr>
            <p:cNvPr id="496" name="All possible solutions…"/>
            <p:cNvSpPr txBox="1"/>
            <p:nvPr/>
          </p:nvSpPr>
          <p:spPr>
            <a:xfrm>
              <a:off x="19050" y="19050"/>
              <a:ext cx="3082287" cy="951043"/>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700" b="0">
                  <a:latin typeface="Gill Sans"/>
                  <a:ea typeface="Gill Sans"/>
                  <a:cs typeface="Gill Sans"/>
                  <a:sym typeface="Gill Sans"/>
                </a:defRPr>
              </a:pPr>
              <a:r>
                <a:t>All possible solutions</a:t>
              </a:r>
            </a:p>
            <a:p>
              <a:pPr>
                <a:defRPr sz="2700" b="0">
                  <a:latin typeface="Gill Sans"/>
                  <a:ea typeface="Gill Sans"/>
                  <a:cs typeface="Gill Sans"/>
                  <a:sym typeface="Gill Sans"/>
                </a:defRPr>
              </a:pPr>
              <a:r>
                <a:t>for IO example </a:t>
              </a:r>
              <a:r>
                <a:rPr b="1">
                  <a:latin typeface="Courier New"/>
                  <a:ea typeface="Courier New"/>
                  <a:cs typeface="Courier New"/>
                  <a:sym typeface="Courier New"/>
                </a:rPr>
                <a:t>2</a:t>
              </a:r>
            </a:p>
          </p:txBody>
        </p:sp>
        <p:pic>
          <p:nvPicPr>
            <p:cNvPr id="495" name="All possible solutions… All possible solutionsfor IO example 2" descr="All possible solutions… All possible solutionsfor IO example 2"/>
            <p:cNvPicPr>
              <a:picLocks/>
            </p:cNvPicPr>
            <p:nvPr/>
          </p:nvPicPr>
          <p:blipFill>
            <a:blip r:embed="rId3"/>
            <a:stretch>
              <a:fillRect/>
            </a:stretch>
          </p:blipFill>
          <p:spPr>
            <a:xfrm>
              <a:off x="0" y="0"/>
              <a:ext cx="3120387" cy="989143"/>
            </a:xfrm>
            <a:prstGeom prst="rect">
              <a:avLst/>
            </a:prstGeom>
            <a:effectLst/>
          </p:spPr>
        </p:pic>
      </p:grpSp>
      <p:grpSp>
        <p:nvGrpSpPr>
          <p:cNvPr id="500" name="stored in a space-efficient data structure"/>
          <p:cNvGrpSpPr/>
          <p:nvPr/>
        </p:nvGrpSpPr>
        <p:grpSpPr>
          <a:xfrm>
            <a:off x="370425" y="7460114"/>
            <a:ext cx="5114529" cy="921717"/>
            <a:chOff x="0" y="0"/>
            <a:chExt cx="5114528" cy="921715"/>
          </a:xfrm>
        </p:grpSpPr>
        <p:sp>
          <p:nvSpPr>
            <p:cNvPr id="499" name="stored in a space-efficient data structure"/>
            <p:cNvSpPr/>
            <p:nvPr/>
          </p:nvSpPr>
          <p:spPr>
            <a:xfrm>
              <a:off x="31750" y="66846"/>
              <a:ext cx="5051029" cy="823120"/>
            </a:xfrm>
            <a:custGeom>
              <a:avLst/>
              <a:gdLst/>
              <a:ahLst/>
              <a:cxnLst>
                <a:cxn ang="0">
                  <a:pos x="wd2" y="hd2"/>
                </a:cxn>
                <a:cxn ang="5400000">
                  <a:pos x="wd2" y="hd2"/>
                </a:cxn>
                <a:cxn ang="10800000">
                  <a:pos x="wd2" y="hd2"/>
                </a:cxn>
                <a:cxn ang="16200000">
                  <a:pos x="wd2" y="hd2"/>
                </a:cxn>
              </a:cxnLst>
              <a:rect l="0" t="0" r="r" b="b"/>
              <a:pathLst>
                <a:path w="21600" h="21600" extrusionOk="0">
                  <a:moveTo>
                    <a:pt x="5745" y="0"/>
                  </a:moveTo>
                  <a:lnTo>
                    <a:pt x="5053" y="7863"/>
                  </a:lnTo>
                  <a:lnTo>
                    <a:pt x="143" y="7863"/>
                  </a:lnTo>
                  <a:cubicBezTo>
                    <a:pt x="63" y="7863"/>
                    <a:pt x="0" y="8252"/>
                    <a:pt x="0" y="8738"/>
                  </a:cubicBezTo>
                  <a:lnTo>
                    <a:pt x="0" y="20725"/>
                  </a:lnTo>
                  <a:cubicBezTo>
                    <a:pt x="0" y="21211"/>
                    <a:pt x="63" y="21600"/>
                    <a:pt x="143" y="21600"/>
                  </a:cubicBezTo>
                  <a:lnTo>
                    <a:pt x="21457" y="21600"/>
                  </a:lnTo>
                  <a:cubicBezTo>
                    <a:pt x="21537" y="21600"/>
                    <a:pt x="21600" y="21211"/>
                    <a:pt x="21600" y="20725"/>
                  </a:cubicBezTo>
                  <a:lnTo>
                    <a:pt x="21600" y="8738"/>
                  </a:lnTo>
                  <a:cubicBezTo>
                    <a:pt x="21600" y="8252"/>
                    <a:pt x="21537" y="7863"/>
                    <a:pt x="21457" y="7863"/>
                  </a:cubicBezTo>
                  <a:lnTo>
                    <a:pt x="6436" y="7863"/>
                  </a:lnTo>
                  <a:lnTo>
                    <a:pt x="5745"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l">
                <a:lnSpc>
                  <a:spcPct val="120000"/>
                </a:lnSpc>
                <a:spcBef>
                  <a:spcPts val="3200"/>
                </a:spcBef>
                <a:defRPr sz="2300" b="0">
                  <a:latin typeface="Gill Sans"/>
                  <a:ea typeface="Gill Sans"/>
                  <a:cs typeface="Gill Sans"/>
                  <a:sym typeface="Gill Sans"/>
                </a:defRPr>
              </a:lvl1pPr>
            </a:lstStyle>
            <a:p>
              <a:r>
                <a:t>stored in a space-efficient data structure</a:t>
              </a:r>
            </a:p>
          </p:txBody>
        </p:sp>
        <p:pic>
          <p:nvPicPr>
            <p:cNvPr id="498" name="stored in a space-efficient data structure stored in a space-efficient data structure" descr="stored in a space-efficient data structure stored in a space-efficient data structure"/>
            <p:cNvPicPr>
              <a:picLocks/>
            </p:cNvPicPr>
            <p:nvPr/>
          </p:nvPicPr>
          <p:blipFill>
            <a:blip r:embed="rId4"/>
            <a:stretch>
              <a:fillRect/>
            </a:stretch>
          </p:blipFill>
          <p:spPr>
            <a:xfrm>
              <a:off x="0" y="-1"/>
              <a:ext cx="5114529" cy="921717"/>
            </a:xfrm>
            <a:prstGeom prst="rect">
              <a:avLst/>
            </a:prstGeom>
            <a:effectLst/>
          </p:spPr>
        </p:pic>
      </p:grpSp>
      <p:pic>
        <p:nvPicPr>
          <p:cNvPr id="501" name="Image" descr="Image"/>
          <p:cNvPicPr>
            <a:picLocks noChangeAspect="1"/>
          </p:cNvPicPr>
          <p:nvPr/>
        </p:nvPicPr>
        <p:blipFill>
          <a:blip r:embed="rId5"/>
          <a:stretch>
            <a:fillRect/>
          </a:stretch>
        </p:blipFill>
        <p:spPr>
          <a:xfrm>
            <a:off x="218193" y="1875488"/>
            <a:ext cx="6353206" cy="3201660"/>
          </a:xfrm>
          <a:prstGeom prst="rect">
            <a:avLst/>
          </a:prstGeom>
          <a:ln w="12700">
            <a:miter lim="400000"/>
          </a:ln>
        </p:spPr>
      </p:pic>
      <p:pic>
        <p:nvPicPr>
          <p:cNvPr id="502" name="Image" descr="Image"/>
          <p:cNvPicPr>
            <a:picLocks noChangeAspect="1"/>
          </p:cNvPicPr>
          <p:nvPr/>
        </p:nvPicPr>
        <p:blipFill>
          <a:blip r:embed="rId6"/>
          <a:stretch>
            <a:fillRect/>
          </a:stretch>
        </p:blipFill>
        <p:spPr>
          <a:xfrm>
            <a:off x="192341" y="6570242"/>
            <a:ext cx="5837498" cy="949752"/>
          </a:xfrm>
          <a:prstGeom prst="rect">
            <a:avLst/>
          </a:prstGeom>
          <a:ln w="12700">
            <a:miter lim="400000"/>
          </a:ln>
        </p:spPr>
      </p:pic>
      <p:pic>
        <p:nvPicPr>
          <p:cNvPr id="503" name="Image" descr="Image"/>
          <p:cNvPicPr>
            <a:picLocks noChangeAspect="1"/>
          </p:cNvPicPr>
          <p:nvPr/>
        </p:nvPicPr>
        <p:blipFill>
          <a:blip r:embed="rId7"/>
          <a:stretch>
            <a:fillRect/>
          </a:stretch>
        </p:blipFill>
        <p:spPr>
          <a:xfrm>
            <a:off x="7160880" y="6604321"/>
            <a:ext cx="5665178" cy="921717"/>
          </a:xfrm>
          <a:prstGeom prst="rect">
            <a:avLst/>
          </a:prstGeom>
          <a:ln w="12700">
            <a:miter lim="400000"/>
          </a:ln>
        </p:spPr>
      </p:pic>
      <p:pic>
        <p:nvPicPr>
          <p:cNvPr id="504" name="Image" descr="Image"/>
          <p:cNvPicPr>
            <a:picLocks noChangeAspect="1"/>
          </p:cNvPicPr>
          <p:nvPr/>
        </p:nvPicPr>
        <p:blipFill>
          <a:blip r:embed="rId8"/>
          <a:stretch>
            <a:fillRect/>
          </a:stretch>
        </p:blipFill>
        <p:spPr>
          <a:xfrm>
            <a:off x="7126454" y="2089952"/>
            <a:ext cx="5734030" cy="2972379"/>
          </a:xfrm>
          <a:prstGeom prst="rect">
            <a:avLst/>
          </a:prstGeom>
          <a:ln w="12700">
            <a:miter lim="400000"/>
          </a:ln>
        </p:spPr>
      </p:pic>
      <p:grpSp>
        <p:nvGrpSpPr>
          <p:cNvPr id="507" name="+ very efficient (divide-and-conquer, goal-directed)…"/>
          <p:cNvGrpSpPr/>
          <p:nvPr/>
        </p:nvGrpSpPr>
        <p:grpSpPr>
          <a:xfrm>
            <a:off x="379684" y="6591398"/>
            <a:ext cx="12245432" cy="2659149"/>
            <a:chOff x="0" y="0"/>
            <a:chExt cx="12245430" cy="2659148"/>
          </a:xfrm>
        </p:grpSpPr>
        <p:sp>
          <p:nvSpPr>
            <p:cNvPr id="506" name="+ very efficient (divide-and-conquer, goal-directed)…"/>
            <p:cNvSpPr/>
            <p:nvPr/>
          </p:nvSpPr>
          <p:spPr>
            <a:xfrm>
              <a:off x="38100" y="38100"/>
              <a:ext cx="12169231" cy="2582949"/>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a:lnSpc>
                  <a:spcPct val="150000"/>
                </a:lnSpc>
                <a:defRPr sz="3600" b="0">
                  <a:solidFill>
                    <a:schemeClr val="accent3">
                      <a:hueOff val="914337"/>
                      <a:satOff val="31515"/>
                      <a:lumOff val="-30790"/>
                    </a:schemeClr>
                  </a:solidFill>
                  <a:latin typeface="Gill Sans"/>
                  <a:ea typeface="Gill Sans"/>
                  <a:cs typeface="Gill Sans"/>
                  <a:sym typeface="Gill Sans"/>
                </a:defRPr>
              </a:pPr>
              <a:r>
                <a:t>+ very efficient (divide-and-conquer, goal-directed)</a:t>
              </a:r>
            </a:p>
            <a:p>
              <a:pPr algn="l">
                <a:lnSpc>
                  <a:spcPct val="150000"/>
                </a:lnSpc>
                <a:defRPr sz="3600" b="0">
                  <a:solidFill>
                    <a:schemeClr val="accent3">
                      <a:hueOff val="914337"/>
                      <a:satOff val="31515"/>
                      <a:lumOff val="-30790"/>
                    </a:schemeClr>
                  </a:solidFill>
                  <a:latin typeface="Gill Sans"/>
                  <a:ea typeface="Gill Sans"/>
                  <a:cs typeface="Gill Sans"/>
                  <a:sym typeface="Gill Sans"/>
                </a:defRPr>
              </a:pPr>
              <a:r>
                <a:rPr>
                  <a:solidFill>
                    <a:schemeClr val="accent5">
                      <a:lumOff val="-29866"/>
                    </a:schemeClr>
                  </a:solidFill>
                </a:rPr>
                <a:t>− # of IO examples</a:t>
              </a:r>
              <a:r>
                <a:rPr b="1">
                  <a:solidFill>
                    <a:schemeClr val="accent5">
                      <a:lumOff val="-29866"/>
                    </a:schemeClr>
                  </a:solidFill>
                </a:rPr>
                <a:t>↑</a:t>
              </a:r>
              <a:r>
                <a:rPr>
                  <a:solidFill>
                    <a:schemeClr val="accent5">
                      <a:lumOff val="-29866"/>
                    </a:schemeClr>
                  </a:solidFill>
                </a:rPr>
                <a:t>  →  performance </a:t>
              </a:r>
              <a:r>
                <a:rPr b="1">
                  <a:solidFill>
                    <a:schemeClr val="accent5">
                      <a:lumOff val="-29866"/>
                    </a:schemeClr>
                  </a:solidFill>
                </a:rPr>
                <a:t>↓</a:t>
              </a:r>
              <a:r>
                <a:rPr>
                  <a:solidFill>
                    <a:schemeClr val="accent5">
                      <a:lumOff val="-29866"/>
                    </a:schemeClr>
                  </a:solidFill>
                </a:rPr>
                <a:t>        </a:t>
              </a:r>
              <a:br>
                <a:rPr>
                  <a:solidFill>
                    <a:schemeClr val="accent5">
                      <a:lumOff val="-29866"/>
                    </a:schemeClr>
                  </a:solidFill>
                </a:rPr>
              </a:br>
              <a:r>
                <a:rPr>
                  <a:solidFill>
                    <a:schemeClr val="accent5">
                      <a:lumOff val="-29866"/>
                    </a:schemeClr>
                  </a:solidFill>
                </a:rPr>
                <a:t>− </a:t>
              </a:r>
              <a:r>
                <a:rPr b="1" u="sng">
                  <a:solidFill>
                    <a:schemeClr val="accent5">
                      <a:lumOff val="-29866"/>
                    </a:schemeClr>
                  </a:solidFill>
                </a:rPr>
                <a:t>Not always applicable </a:t>
              </a:r>
            </a:p>
          </p:txBody>
        </p:sp>
        <p:pic>
          <p:nvPicPr>
            <p:cNvPr id="505" name="+ very efficient (divide-and-conquer, goal-directed)… + very efficient (divide-and-conquer, goal-directed)− # of IO examples↑  →  performance ↓         − Not always applicable " descr="+ very efficient (divide-and-conquer, goal-directed)… + very efficient (divide-and-conquer, goal-directed)− # of IO examples↑  →  performance ↓         − Not always applicable "/>
            <p:cNvPicPr>
              <a:picLocks/>
            </p:cNvPicPr>
            <p:nvPr/>
          </p:nvPicPr>
          <p:blipFill>
            <a:blip r:embed="rId9"/>
            <a:stretch>
              <a:fillRect/>
            </a:stretch>
          </p:blipFill>
          <p:spPr>
            <a:xfrm>
              <a:off x="0" y="0"/>
              <a:ext cx="12245431" cy="2659149"/>
            </a:xfrm>
            <a:prstGeom prst="rect">
              <a:avLst/>
            </a:prstGeom>
            <a:effectLst/>
          </p:spPr>
        </p:pic>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Problem:  unconstrained arguments"/>
          <p:cNvSpPr txBox="1">
            <a:spLocks noGrp="1"/>
          </p:cNvSpPr>
          <p:nvPr>
            <p:ph type="body" sz="quarter" idx="1"/>
          </p:nvPr>
        </p:nvSpPr>
        <p:spPr>
          <a:xfrm>
            <a:off x="952500" y="1165268"/>
            <a:ext cx="11099800" cy="1827281"/>
          </a:xfrm>
          <a:prstGeom prst="rect">
            <a:avLst/>
          </a:prstGeom>
        </p:spPr>
        <p:txBody>
          <a:bodyPr/>
          <a:lstStyle/>
          <a:p>
            <a:pPr marL="0" indent="0">
              <a:buSzTx/>
              <a:buNone/>
            </a:pPr>
            <a:r>
              <a:t>Problem:  </a:t>
            </a:r>
            <a:r>
              <a:rPr b="1" i="1"/>
              <a:t>unconstrained arguments</a:t>
            </a:r>
          </a:p>
        </p:txBody>
      </p:sp>
      <p:grpSp>
        <p:nvGrpSpPr>
          <p:cNvPr id="514" name="Infinitely many such strings!…"/>
          <p:cNvGrpSpPr/>
          <p:nvPr/>
        </p:nvGrpSpPr>
        <p:grpSpPr>
          <a:xfrm>
            <a:off x="2679114" y="7366875"/>
            <a:ext cx="7177883" cy="2022852"/>
            <a:chOff x="0" y="0"/>
            <a:chExt cx="7177881" cy="2022850"/>
          </a:xfrm>
        </p:grpSpPr>
        <p:sp>
          <p:nvSpPr>
            <p:cNvPr id="513" name="Infinitely many such strings!…"/>
            <p:cNvSpPr/>
            <p:nvPr/>
          </p:nvSpPr>
          <p:spPr>
            <a:xfrm>
              <a:off x="31750" y="84116"/>
              <a:ext cx="7114382" cy="1906985"/>
            </a:xfrm>
            <a:custGeom>
              <a:avLst/>
              <a:gdLst/>
              <a:ahLst/>
              <a:cxnLst>
                <a:cxn ang="0">
                  <a:pos x="wd2" y="hd2"/>
                </a:cxn>
                <a:cxn ang="5400000">
                  <a:pos x="wd2" y="hd2"/>
                </a:cxn>
                <a:cxn ang="10800000">
                  <a:pos x="wd2" y="hd2"/>
                </a:cxn>
                <a:cxn ang="16200000">
                  <a:pos x="wd2" y="hd2"/>
                </a:cxn>
              </a:cxnLst>
              <a:rect l="0" t="0" r="r" b="b"/>
              <a:pathLst>
                <a:path w="21600" h="21600" extrusionOk="0">
                  <a:moveTo>
                    <a:pt x="2473" y="0"/>
                  </a:moveTo>
                  <a:lnTo>
                    <a:pt x="2007" y="4257"/>
                  </a:lnTo>
                  <a:lnTo>
                    <a:pt x="233" y="4257"/>
                  </a:lnTo>
                  <a:cubicBezTo>
                    <a:pt x="104" y="4257"/>
                    <a:pt x="0" y="4646"/>
                    <a:pt x="0" y="5125"/>
                  </a:cubicBezTo>
                  <a:lnTo>
                    <a:pt x="0" y="20732"/>
                  </a:lnTo>
                  <a:cubicBezTo>
                    <a:pt x="0" y="21211"/>
                    <a:pt x="104" y="21600"/>
                    <a:pt x="233" y="21600"/>
                  </a:cubicBezTo>
                  <a:lnTo>
                    <a:pt x="21367" y="21600"/>
                  </a:lnTo>
                  <a:cubicBezTo>
                    <a:pt x="21496" y="21600"/>
                    <a:pt x="21600" y="21211"/>
                    <a:pt x="21600" y="20732"/>
                  </a:cubicBezTo>
                  <a:lnTo>
                    <a:pt x="21600" y="5125"/>
                  </a:lnTo>
                  <a:cubicBezTo>
                    <a:pt x="21600" y="4646"/>
                    <a:pt x="21496" y="4257"/>
                    <a:pt x="21367" y="4257"/>
                  </a:cubicBezTo>
                  <a:lnTo>
                    <a:pt x="2938" y="4257"/>
                  </a:lnTo>
                  <a:lnTo>
                    <a:pt x="2473"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defRPr sz="3600" b="0">
                  <a:latin typeface="Gill Sans"/>
                  <a:ea typeface="Gill Sans"/>
                  <a:cs typeface="Gill Sans"/>
                  <a:sym typeface="Gill Sans"/>
                </a:defRPr>
              </a:pPr>
              <a:r>
                <a:t>Infinitely many such strings!</a:t>
              </a:r>
            </a:p>
            <a:p>
              <a:pPr>
                <a:defRPr sz="3600" b="0">
                  <a:latin typeface="Gill Sans"/>
                  <a:ea typeface="Gill Sans"/>
                  <a:cs typeface="Gill Sans"/>
                  <a:sym typeface="Gill Sans"/>
                </a:defRPr>
              </a:pPr>
              <a:r>
                <a:t>Inverse set                 is infinite.</a:t>
              </a:r>
            </a:p>
          </p:txBody>
        </p:sp>
        <p:pic>
          <p:nvPicPr>
            <p:cNvPr id="512" name="Infinitely many such strings!… Infinitely many such strings!Inverse set                 is infinite." descr="Infinitely many such strings!… Infinitely many such strings!Inverse set                 is infinite."/>
            <p:cNvPicPr>
              <a:picLocks/>
            </p:cNvPicPr>
            <p:nvPr/>
          </p:nvPicPr>
          <p:blipFill>
            <a:blip r:embed="rId3"/>
            <a:stretch>
              <a:fillRect/>
            </a:stretch>
          </p:blipFill>
          <p:spPr>
            <a:xfrm>
              <a:off x="0" y="0"/>
              <a:ext cx="7177882" cy="2022851"/>
            </a:xfrm>
            <a:prstGeom prst="rect">
              <a:avLst/>
            </a:prstGeom>
            <a:effectLst/>
          </p:spPr>
        </p:pic>
      </p:grpSp>
      <p:pic>
        <p:nvPicPr>
          <p:cNvPr id="515" name="Image" descr="Image"/>
          <p:cNvPicPr>
            <a:picLocks noChangeAspect="1"/>
          </p:cNvPicPr>
          <p:nvPr/>
        </p:nvPicPr>
        <p:blipFill>
          <a:blip r:embed="rId4"/>
          <a:stretch>
            <a:fillRect/>
          </a:stretch>
        </p:blipFill>
        <p:spPr>
          <a:xfrm>
            <a:off x="1720850" y="2609850"/>
            <a:ext cx="9563100" cy="4533900"/>
          </a:xfrm>
          <a:prstGeom prst="rect">
            <a:avLst/>
          </a:prstGeom>
          <a:ln w="12700">
            <a:miter lim="400000"/>
          </a:ln>
        </p:spPr>
      </p:pic>
      <p:pic>
        <p:nvPicPr>
          <p:cNvPr id="516" name="latex-image-1.pdf" descr="latex-image-1.pdf"/>
          <p:cNvPicPr>
            <a:picLocks noChangeAspect="1"/>
          </p:cNvPicPr>
          <p:nvPr/>
        </p:nvPicPr>
        <p:blipFill>
          <a:blip r:embed="rId5"/>
          <a:stretch>
            <a:fillRect/>
          </a:stretch>
        </p:blipFill>
        <p:spPr>
          <a:xfrm>
            <a:off x="5551602" y="8403159"/>
            <a:ext cx="1665647" cy="413460"/>
          </a:xfrm>
          <a:prstGeom prst="rect">
            <a:avLst/>
          </a:prstGeom>
          <a:ln w="12700">
            <a:miter lim="400000"/>
          </a:ln>
        </p:spPr>
      </p:pic>
      <p:sp>
        <p:nvSpPr>
          <p:cNvPr id="517" name="Top-Down Propagation"/>
          <p:cNvSpPr txBox="1">
            <a:spLocks noGrp="1"/>
          </p:cNvSpPr>
          <p:nvPr>
            <p:ph type="title"/>
          </p:nvPr>
        </p:nvSpPr>
        <p:spPr>
          <a:prstGeom prst="rect">
            <a:avLst/>
          </a:prstGeom>
        </p:spPr>
        <p:txBody>
          <a:bodyPr/>
          <a:lstStyle/>
          <a:p>
            <a:r>
              <a:t>Top-Down Propagation</a:t>
            </a:r>
          </a:p>
        </p:txBody>
      </p:sp>
      <p:pic>
        <p:nvPicPr>
          <p:cNvPr id="518" name="Image" descr="Image"/>
          <p:cNvPicPr>
            <a:picLocks noChangeAspect="1"/>
          </p:cNvPicPr>
          <p:nvPr/>
        </p:nvPicPr>
        <p:blipFill>
          <a:blip r:embed="rId6"/>
          <a:stretch>
            <a:fillRect/>
          </a:stretch>
        </p:blipFill>
        <p:spPr>
          <a:xfrm>
            <a:off x="3864785" y="6040230"/>
            <a:ext cx="2908301" cy="342901"/>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Problem:  unconstrained arguments"/>
          <p:cNvSpPr txBox="1">
            <a:spLocks noGrp="1"/>
          </p:cNvSpPr>
          <p:nvPr>
            <p:ph type="body" sz="quarter" idx="1"/>
          </p:nvPr>
        </p:nvSpPr>
        <p:spPr>
          <a:xfrm>
            <a:off x="952500" y="1165268"/>
            <a:ext cx="11099800" cy="1827281"/>
          </a:xfrm>
          <a:prstGeom prst="rect">
            <a:avLst/>
          </a:prstGeom>
        </p:spPr>
        <p:txBody>
          <a:bodyPr/>
          <a:lstStyle/>
          <a:p>
            <a:pPr marL="0" indent="0">
              <a:buSzTx/>
              <a:buNone/>
            </a:pPr>
            <a:r>
              <a:t>Problem:  </a:t>
            </a:r>
            <a:r>
              <a:rPr b="1" i="1"/>
              <a:t>unconstrained arguments</a:t>
            </a:r>
          </a:p>
        </p:txBody>
      </p:sp>
      <p:grpSp>
        <p:nvGrpSpPr>
          <p:cNvPr id="525" name="Infinitely many such strings!…"/>
          <p:cNvGrpSpPr/>
          <p:nvPr/>
        </p:nvGrpSpPr>
        <p:grpSpPr>
          <a:xfrm>
            <a:off x="2679114" y="7336895"/>
            <a:ext cx="7177883" cy="2022852"/>
            <a:chOff x="0" y="0"/>
            <a:chExt cx="7177881" cy="2022850"/>
          </a:xfrm>
        </p:grpSpPr>
        <p:sp>
          <p:nvSpPr>
            <p:cNvPr id="524" name="Infinitely many such strings!…"/>
            <p:cNvSpPr/>
            <p:nvPr/>
          </p:nvSpPr>
          <p:spPr>
            <a:xfrm>
              <a:off x="31750" y="84116"/>
              <a:ext cx="7114382" cy="1906985"/>
            </a:xfrm>
            <a:custGeom>
              <a:avLst/>
              <a:gdLst/>
              <a:ahLst/>
              <a:cxnLst>
                <a:cxn ang="0">
                  <a:pos x="wd2" y="hd2"/>
                </a:cxn>
                <a:cxn ang="5400000">
                  <a:pos x="wd2" y="hd2"/>
                </a:cxn>
                <a:cxn ang="10800000">
                  <a:pos x="wd2" y="hd2"/>
                </a:cxn>
                <a:cxn ang="16200000">
                  <a:pos x="wd2" y="hd2"/>
                </a:cxn>
              </a:cxnLst>
              <a:rect l="0" t="0" r="r" b="b"/>
              <a:pathLst>
                <a:path w="21600" h="21600" extrusionOk="0">
                  <a:moveTo>
                    <a:pt x="2473" y="0"/>
                  </a:moveTo>
                  <a:lnTo>
                    <a:pt x="2007" y="4257"/>
                  </a:lnTo>
                  <a:lnTo>
                    <a:pt x="233" y="4257"/>
                  </a:lnTo>
                  <a:cubicBezTo>
                    <a:pt x="104" y="4257"/>
                    <a:pt x="0" y="4646"/>
                    <a:pt x="0" y="5125"/>
                  </a:cubicBezTo>
                  <a:lnTo>
                    <a:pt x="0" y="20732"/>
                  </a:lnTo>
                  <a:cubicBezTo>
                    <a:pt x="0" y="21211"/>
                    <a:pt x="104" y="21600"/>
                    <a:pt x="233" y="21600"/>
                  </a:cubicBezTo>
                  <a:lnTo>
                    <a:pt x="21367" y="21600"/>
                  </a:lnTo>
                  <a:cubicBezTo>
                    <a:pt x="21496" y="21600"/>
                    <a:pt x="21600" y="21211"/>
                    <a:pt x="21600" y="20732"/>
                  </a:cubicBezTo>
                  <a:lnTo>
                    <a:pt x="21600" y="5125"/>
                  </a:lnTo>
                  <a:cubicBezTo>
                    <a:pt x="21600" y="4646"/>
                    <a:pt x="21496" y="4257"/>
                    <a:pt x="21367" y="4257"/>
                  </a:cubicBezTo>
                  <a:lnTo>
                    <a:pt x="2938" y="4257"/>
                  </a:lnTo>
                  <a:lnTo>
                    <a:pt x="2473"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defRPr sz="3600" b="0">
                  <a:latin typeface="Gill Sans"/>
                  <a:ea typeface="Gill Sans"/>
                  <a:cs typeface="Gill Sans"/>
                  <a:sym typeface="Gill Sans"/>
                </a:defRPr>
              </a:pPr>
              <a:r>
                <a:t>Infinitely many such strings!</a:t>
              </a:r>
            </a:p>
            <a:p>
              <a:pPr>
                <a:defRPr sz="3600" b="0">
                  <a:latin typeface="Gill Sans"/>
                  <a:ea typeface="Gill Sans"/>
                  <a:cs typeface="Gill Sans"/>
                  <a:sym typeface="Gill Sans"/>
                </a:defRPr>
              </a:pPr>
              <a:r>
                <a:t>Inverse set                 is infinite.</a:t>
              </a:r>
            </a:p>
          </p:txBody>
        </p:sp>
        <p:pic>
          <p:nvPicPr>
            <p:cNvPr id="523" name="Infinitely many such strings!… Infinitely many such strings!Inverse set                 is infinite." descr="Infinitely many such strings!… Infinitely many such strings!Inverse set                 is infinite."/>
            <p:cNvPicPr>
              <a:picLocks/>
            </p:cNvPicPr>
            <p:nvPr/>
          </p:nvPicPr>
          <p:blipFill>
            <a:blip r:embed="rId3"/>
            <a:stretch>
              <a:fillRect/>
            </a:stretch>
          </p:blipFill>
          <p:spPr>
            <a:xfrm>
              <a:off x="0" y="0"/>
              <a:ext cx="7177882" cy="2022851"/>
            </a:xfrm>
            <a:prstGeom prst="rect">
              <a:avLst/>
            </a:prstGeom>
            <a:effectLst/>
          </p:spPr>
        </p:pic>
      </p:grpSp>
      <p:pic>
        <p:nvPicPr>
          <p:cNvPr id="526" name="Image" descr="Image"/>
          <p:cNvPicPr>
            <a:picLocks noChangeAspect="1"/>
          </p:cNvPicPr>
          <p:nvPr/>
        </p:nvPicPr>
        <p:blipFill>
          <a:blip r:embed="rId4"/>
          <a:stretch>
            <a:fillRect/>
          </a:stretch>
        </p:blipFill>
        <p:spPr>
          <a:xfrm>
            <a:off x="1720850" y="2609850"/>
            <a:ext cx="9563100" cy="4533900"/>
          </a:xfrm>
          <a:prstGeom prst="rect">
            <a:avLst/>
          </a:prstGeom>
          <a:ln w="12700">
            <a:miter lim="400000"/>
          </a:ln>
        </p:spPr>
      </p:pic>
      <p:pic>
        <p:nvPicPr>
          <p:cNvPr id="527" name="latex-image-1.pdf" descr="latex-image-1.pdf"/>
          <p:cNvPicPr>
            <a:picLocks noChangeAspect="1"/>
          </p:cNvPicPr>
          <p:nvPr/>
        </p:nvPicPr>
        <p:blipFill>
          <a:blip r:embed="rId5"/>
          <a:stretch>
            <a:fillRect/>
          </a:stretch>
        </p:blipFill>
        <p:spPr>
          <a:xfrm>
            <a:off x="5551602" y="8403159"/>
            <a:ext cx="1665647" cy="413460"/>
          </a:xfrm>
          <a:prstGeom prst="rect">
            <a:avLst/>
          </a:prstGeom>
          <a:ln w="12700">
            <a:miter lim="400000"/>
          </a:ln>
        </p:spPr>
      </p:pic>
      <p:sp>
        <p:nvSpPr>
          <p:cNvPr id="528" name="Top-Down Propagation"/>
          <p:cNvSpPr txBox="1">
            <a:spLocks noGrp="1"/>
          </p:cNvSpPr>
          <p:nvPr>
            <p:ph type="title"/>
          </p:nvPr>
        </p:nvSpPr>
        <p:spPr>
          <a:prstGeom prst="rect">
            <a:avLst/>
          </a:prstGeom>
        </p:spPr>
        <p:txBody>
          <a:bodyPr/>
          <a:lstStyle/>
          <a:p>
            <a:r>
              <a:t>Top-Down Propagation</a:t>
            </a:r>
          </a:p>
        </p:txBody>
      </p:sp>
      <p:pic>
        <p:nvPicPr>
          <p:cNvPr id="529" name="Image" descr="Image"/>
          <p:cNvPicPr>
            <a:picLocks noChangeAspect="1"/>
          </p:cNvPicPr>
          <p:nvPr/>
        </p:nvPicPr>
        <p:blipFill>
          <a:blip r:embed="rId6"/>
          <a:stretch>
            <a:fillRect/>
          </a:stretch>
        </p:blipFill>
        <p:spPr>
          <a:xfrm>
            <a:off x="3864785" y="6040230"/>
            <a:ext cx="2908301" cy="342901"/>
          </a:xfrm>
          <a:prstGeom prst="rect">
            <a:avLst/>
          </a:prstGeom>
          <a:ln w="12700">
            <a:miter lim="400000"/>
          </a:ln>
        </p:spPr>
      </p:pic>
      <p:sp>
        <p:nvSpPr>
          <p:cNvPr id="530" name="Top-down propagation is not even applicable due to the general grammar."/>
          <p:cNvSpPr/>
          <p:nvPr/>
        </p:nvSpPr>
        <p:spPr>
          <a:xfrm>
            <a:off x="1974718" y="4259532"/>
            <a:ext cx="9317196" cy="2961736"/>
          </a:xfrm>
          <a:custGeom>
            <a:avLst/>
            <a:gdLst/>
            <a:ahLst/>
            <a:cxnLst>
              <a:cxn ang="0">
                <a:pos x="wd2" y="hd2"/>
              </a:cxn>
              <a:cxn ang="5400000">
                <a:pos x="wd2" y="hd2"/>
              </a:cxn>
              <a:cxn ang="10800000">
                <a:pos x="wd2" y="hd2"/>
              </a:cxn>
              <a:cxn ang="16200000">
                <a:pos x="wd2" y="hd2"/>
              </a:cxn>
            </a:cxnLst>
            <a:rect l="0" t="0" r="r" b="b"/>
            <a:pathLst>
              <a:path w="21600" h="21600" extrusionOk="0">
                <a:moveTo>
                  <a:pt x="0" y="20809"/>
                </a:moveTo>
                <a:lnTo>
                  <a:pt x="0" y="791"/>
                </a:lnTo>
                <a:cubicBezTo>
                  <a:pt x="0" y="354"/>
                  <a:pt x="113" y="0"/>
                  <a:pt x="251" y="0"/>
                </a:cubicBezTo>
                <a:lnTo>
                  <a:pt x="21349" y="0"/>
                </a:lnTo>
                <a:cubicBezTo>
                  <a:pt x="21487" y="0"/>
                  <a:pt x="21600" y="354"/>
                  <a:pt x="21600" y="791"/>
                </a:cubicBezTo>
                <a:lnTo>
                  <a:pt x="21600" y="20809"/>
                </a:lnTo>
                <a:cubicBezTo>
                  <a:pt x="21600" y="21246"/>
                  <a:pt x="21487" y="21600"/>
                  <a:pt x="21349" y="21600"/>
                </a:cubicBezTo>
                <a:lnTo>
                  <a:pt x="251" y="21600"/>
                </a:lnTo>
                <a:cubicBezTo>
                  <a:pt x="113" y="21600"/>
                  <a:pt x="0" y="21246"/>
                  <a:pt x="0" y="20809"/>
                </a:cubicBezTo>
                <a:close/>
              </a:path>
            </a:pathLst>
          </a:custGeom>
          <a:solidFill>
            <a:srgbClr val="1D3D7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1130300">
              <a:defRPr sz="3600">
                <a:solidFill>
                  <a:srgbClr val="FFFFFF"/>
                </a:solidFill>
                <a:latin typeface="Gill Sans"/>
                <a:ea typeface="Gill Sans"/>
                <a:cs typeface="Gill Sans"/>
                <a:sym typeface="Gill Sans"/>
              </a:defRPr>
            </a:lvl1pPr>
          </a:lstStyle>
          <a:p>
            <a:r>
              <a:t>Top-down propagation is not even applicable due to the general grammar.</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revious incomplete workaround:  restricting the grammar (which limits the kinds of programs that can be synthesized)"/>
          <p:cNvSpPr txBox="1">
            <a:spLocks noGrp="1"/>
          </p:cNvSpPr>
          <p:nvPr>
            <p:ph type="body" sz="quarter" idx="1"/>
          </p:nvPr>
        </p:nvSpPr>
        <p:spPr>
          <a:xfrm>
            <a:off x="952500" y="1460590"/>
            <a:ext cx="11099801" cy="1827282"/>
          </a:xfrm>
          <a:prstGeom prst="rect">
            <a:avLst/>
          </a:prstGeom>
        </p:spPr>
        <p:txBody>
          <a:bodyPr/>
          <a:lstStyle/>
          <a:p>
            <a:pPr marL="0" indent="0">
              <a:buSzTx/>
              <a:buNone/>
            </a:pPr>
            <a:r>
              <a:t>Previous incomplete workaround:  </a:t>
            </a:r>
            <a:r>
              <a:rPr i="1"/>
              <a:t>restricting</a:t>
            </a:r>
            <a:r>
              <a:t> the grammar</a:t>
            </a:r>
            <a:br/>
            <a:r>
              <a:rPr sz="3100"/>
              <a:t>(which limits the kinds of programs that can be synthesized)</a:t>
            </a:r>
          </a:p>
        </p:txBody>
      </p:sp>
      <p:pic>
        <p:nvPicPr>
          <p:cNvPr id="535" name="latex-image-1.pdf" descr="latex-image-1.pdf"/>
          <p:cNvPicPr>
            <a:picLocks noChangeAspect="1"/>
          </p:cNvPicPr>
          <p:nvPr/>
        </p:nvPicPr>
        <p:blipFill>
          <a:blip r:embed="rId3"/>
          <a:stretch>
            <a:fillRect/>
          </a:stretch>
        </p:blipFill>
        <p:spPr>
          <a:xfrm>
            <a:off x="823569" y="3679913"/>
            <a:ext cx="5067301" cy="469901"/>
          </a:xfrm>
          <a:prstGeom prst="rect">
            <a:avLst/>
          </a:prstGeom>
          <a:ln w="12700">
            <a:miter lim="400000"/>
          </a:ln>
        </p:spPr>
      </p:pic>
      <p:pic>
        <p:nvPicPr>
          <p:cNvPr id="536" name="Rectangle Rectangle" descr="Rectangle Rectangle"/>
          <p:cNvPicPr>
            <a:picLocks/>
          </p:cNvPicPr>
          <p:nvPr/>
        </p:nvPicPr>
        <p:blipFill>
          <a:blip r:embed="rId4"/>
          <a:stretch>
            <a:fillRect/>
          </a:stretch>
        </p:blipFill>
        <p:spPr>
          <a:xfrm>
            <a:off x="4216492" y="3679913"/>
            <a:ext cx="351118" cy="469901"/>
          </a:xfrm>
          <a:prstGeom prst="rect">
            <a:avLst/>
          </a:prstGeom>
        </p:spPr>
      </p:pic>
      <p:pic>
        <p:nvPicPr>
          <p:cNvPr id="538" name="Image" descr="Image"/>
          <p:cNvPicPr>
            <a:picLocks noChangeAspect="1"/>
          </p:cNvPicPr>
          <p:nvPr/>
        </p:nvPicPr>
        <p:blipFill>
          <a:blip r:embed="rId5"/>
          <a:stretch>
            <a:fillRect/>
          </a:stretch>
        </p:blipFill>
        <p:spPr>
          <a:xfrm>
            <a:off x="5471088" y="3607719"/>
            <a:ext cx="6540501" cy="4533901"/>
          </a:xfrm>
          <a:prstGeom prst="rect">
            <a:avLst/>
          </a:prstGeom>
          <a:ln w="12700">
            <a:miter lim="400000"/>
          </a:ln>
        </p:spPr>
      </p:pic>
      <p:sp>
        <p:nvSpPr>
          <p:cNvPr id="539" name="Top-Down Propagation"/>
          <p:cNvSpPr txBox="1">
            <a:spLocks noGrp="1"/>
          </p:cNvSpPr>
          <p:nvPr>
            <p:ph type="title"/>
          </p:nvPr>
        </p:nvSpPr>
        <p:spPr>
          <a:prstGeom prst="rect">
            <a:avLst/>
          </a:prstGeom>
        </p:spPr>
        <p:txBody>
          <a:bodyPr/>
          <a:lstStyle/>
          <a:p>
            <a:r>
              <a:t>Top-Down Propagation</a:t>
            </a:r>
          </a:p>
        </p:txBody>
      </p:sp>
      <p:sp>
        <p:nvSpPr>
          <p:cNvPr id="540" name="Input example"/>
          <p:cNvSpPr txBox="1"/>
          <p:nvPr/>
        </p:nvSpPr>
        <p:spPr>
          <a:xfrm>
            <a:off x="2175673" y="4183307"/>
            <a:ext cx="2363094"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A52A17"/>
                </a:solidFill>
                <a:latin typeface="Gill Sans"/>
                <a:ea typeface="Gill Sans"/>
                <a:cs typeface="Gill Sans"/>
                <a:sym typeface="Gill Sans"/>
              </a:defRPr>
            </a:lvl1pPr>
          </a:lstStyle>
          <a:p>
            <a:r>
              <a:t>Input example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Only for DSLs with Balanced Expressivity"/>
          <p:cNvSpPr txBox="1">
            <a:spLocks noGrp="1"/>
          </p:cNvSpPr>
          <p:nvPr>
            <p:ph type="title"/>
          </p:nvPr>
        </p:nvSpPr>
        <p:spPr>
          <a:prstGeom prst="rect">
            <a:avLst/>
          </a:prstGeom>
        </p:spPr>
        <p:txBody>
          <a:bodyPr/>
          <a:lstStyle/>
          <a:p>
            <a:pPr>
              <a:defRPr sz="5200"/>
            </a:pPr>
            <a:r>
              <a:t>Only for DSLs with </a:t>
            </a:r>
            <a:r>
              <a:rPr i="1"/>
              <a:t>Balanced Expressivity</a:t>
            </a:r>
          </a:p>
        </p:txBody>
      </p:sp>
      <p:grpSp>
        <p:nvGrpSpPr>
          <p:cNvPr id="556" name="“The DSL should be expressive enough to represent various tasks… and restricted enough to allow efficient search.”"/>
          <p:cNvGrpSpPr/>
          <p:nvPr/>
        </p:nvGrpSpPr>
        <p:grpSpPr>
          <a:xfrm>
            <a:off x="732771" y="5448499"/>
            <a:ext cx="11801090" cy="1664612"/>
            <a:chOff x="0" y="0"/>
            <a:chExt cx="11801088" cy="1664611"/>
          </a:xfrm>
        </p:grpSpPr>
        <p:sp>
          <p:nvSpPr>
            <p:cNvPr id="555" name="“The DSL should be expressive enough to represent various tasks… and restricted enough to allow efficient search.”"/>
            <p:cNvSpPr txBox="1"/>
            <p:nvPr/>
          </p:nvSpPr>
          <p:spPr>
            <a:xfrm>
              <a:off x="215900" y="139700"/>
              <a:ext cx="11369289" cy="1105812"/>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3200" b="0">
                  <a:latin typeface="+mn-lt"/>
                  <a:ea typeface="+mn-ea"/>
                  <a:cs typeface="+mn-cs"/>
                  <a:sym typeface="Helvetica Neue Medium"/>
                </a:defRPr>
              </a:pPr>
              <a:r>
                <a:t>“The DSL should be </a:t>
              </a:r>
              <a:r>
                <a:rPr i="1">
                  <a:solidFill>
                    <a:schemeClr val="accent5">
                      <a:lumOff val="-29866"/>
                    </a:schemeClr>
                  </a:solidFill>
                  <a:latin typeface="Helvetica Neue"/>
                  <a:ea typeface="Helvetica Neue"/>
                  <a:cs typeface="Helvetica Neue"/>
                  <a:sym typeface="Helvetica Neue"/>
                </a:rPr>
                <a:t>expressive enough</a:t>
              </a:r>
              <a:r>
                <a:t> to represent various tasks… and </a:t>
              </a:r>
              <a:r>
                <a:rPr i="1">
                  <a:solidFill>
                    <a:schemeClr val="accent5">
                      <a:lumOff val="-29866"/>
                    </a:schemeClr>
                  </a:solidFill>
                  <a:latin typeface="Helvetica Neue"/>
                  <a:ea typeface="Helvetica Neue"/>
                  <a:cs typeface="Helvetica Neue"/>
                  <a:sym typeface="Helvetica Neue"/>
                </a:rPr>
                <a:t>restricted enough</a:t>
              </a:r>
              <a:r>
                <a:t> to allow efficient search.”</a:t>
              </a:r>
            </a:p>
          </p:txBody>
        </p:sp>
        <p:pic>
          <p:nvPicPr>
            <p:cNvPr id="554" name="“The DSL should be expressive enough to represent various tasks… and restricted enough to allow efficient search.” “The DSL should be expressive enough to represent various tasks… and restricted enough to allow efficient search.”" descr="“The DSL should be expressive enough to represent various tasks… and restricted enough to allow efficient search.” “The DSL should be expressive enough to represent various tasks… and restricted enough to allow efficient search.”"/>
            <p:cNvPicPr>
              <a:picLocks/>
            </p:cNvPicPr>
            <p:nvPr/>
          </p:nvPicPr>
          <p:blipFill>
            <a:blip r:embed="rId3"/>
            <a:stretch>
              <a:fillRect/>
            </a:stretch>
          </p:blipFill>
          <p:spPr>
            <a:xfrm>
              <a:off x="0" y="0"/>
              <a:ext cx="11801089" cy="1664612"/>
            </a:xfrm>
            <a:prstGeom prst="rect">
              <a:avLst/>
            </a:prstGeom>
            <a:effectLst/>
          </p:spPr>
        </p:pic>
      </p:grpSp>
      <p:grpSp>
        <p:nvGrpSpPr>
          <p:cNvPr id="559" name="“DSL design = Art + Lots of iterations”"/>
          <p:cNvGrpSpPr/>
          <p:nvPr/>
        </p:nvGrpSpPr>
        <p:grpSpPr>
          <a:xfrm>
            <a:off x="952499" y="3504565"/>
            <a:ext cx="11099802" cy="1169313"/>
            <a:chOff x="0" y="0"/>
            <a:chExt cx="11099800" cy="1169311"/>
          </a:xfrm>
        </p:grpSpPr>
        <p:sp>
          <p:nvSpPr>
            <p:cNvPr id="558" name="“DSL design = Art + Lots of iterations”"/>
            <p:cNvSpPr txBox="1"/>
            <p:nvPr/>
          </p:nvSpPr>
          <p:spPr>
            <a:xfrm>
              <a:off x="215900" y="139700"/>
              <a:ext cx="10668001" cy="610512"/>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3200" b="0">
                  <a:latin typeface="+mn-lt"/>
                  <a:ea typeface="+mn-ea"/>
                  <a:cs typeface="+mn-cs"/>
                  <a:sym typeface="Helvetica Neue Medium"/>
                </a:defRPr>
              </a:pPr>
              <a:r>
                <a:t>“DSL design = Art + </a:t>
              </a:r>
              <a:r>
                <a:rPr i="1">
                  <a:solidFill>
                    <a:schemeClr val="accent5">
                      <a:lumOff val="-29866"/>
                    </a:schemeClr>
                  </a:solidFill>
                  <a:latin typeface="Helvetica Neue"/>
                  <a:ea typeface="Helvetica Neue"/>
                  <a:cs typeface="Helvetica Neue"/>
                  <a:sym typeface="Helvetica Neue"/>
                </a:rPr>
                <a:t>Lots</a:t>
              </a:r>
              <a:r>
                <a:t> of iterations”</a:t>
              </a:r>
            </a:p>
          </p:txBody>
        </p:sp>
        <p:pic>
          <p:nvPicPr>
            <p:cNvPr id="557" name="“DSL design = Art + Lots of iterations” “DSL design = Art + Lots of iterations”" descr="“DSL design = Art + Lots of iterations” “DSL design = Art + Lots of iterations”"/>
            <p:cNvPicPr>
              <a:picLocks/>
            </p:cNvPicPr>
            <p:nvPr/>
          </p:nvPicPr>
          <p:blipFill>
            <a:blip r:embed="rId4"/>
            <a:stretch>
              <a:fillRect/>
            </a:stretch>
          </p:blipFill>
          <p:spPr>
            <a:xfrm>
              <a:off x="0" y="0"/>
              <a:ext cx="11099801" cy="1169312"/>
            </a:xfrm>
            <a:prstGeom prst="rect">
              <a:avLst/>
            </a:prstGeom>
            <a:effectLst/>
          </p:spPr>
        </p:pic>
      </p:grpSp>
      <p:sp>
        <p:nvSpPr>
          <p:cNvPr id="560" name="Gulwani et al., Program synthesis…"/>
          <p:cNvSpPr txBox="1"/>
          <p:nvPr/>
        </p:nvSpPr>
        <p:spPr>
          <a:xfrm>
            <a:off x="958413" y="8771502"/>
            <a:ext cx="8140726" cy="977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2000" b="0">
                <a:latin typeface="Gill Sans"/>
                <a:ea typeface="Gill Sans"/>
                <a:cs typeface="Gill Sans"/>
                <a:sym typeface="Gill Sans"/>
              </a:defRPr>
            </a:pPr>
            <a:r>
              <a:t>Gulwani et al., Program synthesis</a:t>
            </a:r>
          </a:p>
          <a:p>
            <a:pPr algn="l">
              <a:defRPr sz="2000" b="0">
                <a:latin typeface="Gill Sans"/>
                <a:ea typeface="Gill Sans"/>
                <a:cs typeface="Gill Sans"/>
                <a:sym typeface="Gill Sans"/>
              </a:defRPr>
            </a:pPr>
            <a:r>
              <a:t>Polozov et al., FlashMeta: a framework for inductive program synthesis</a:t>
            </a:r>
          </a:p>
          <a:p>
            <a:pPr algn="l">
              <a:defRPr sz="2000" b="0">
                <a:latin typeface="Gill Sans"/>
                <a:ea typeface="Gill Sans"/>
                <a:cs typeface="Gill Sans"/>
                <a:sym typeface="Gill Sans"/>
              </a:defRPr>
            </a:pPr>
            <a:r>
              <a:t>Gulwani et al., Programming by example (and its application to data wrangling)</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Our Key Idea"/>
          <p:cNvSpPr txBox="1">
            <a:spLocks noGrp="1"/>
          </p:cNvSpPr>
          <p:nvPr>
            <p:ph type="title"/>
          </p:nvPr>
        </p:nvSpPr>
        <p:spPr>
          <a:prstGeom prst="rect">
            <a:avLst/>
          </a:prstGeom>
        </p:spPr>
        <p:txBody>
          <a:bodyPr/>
          <a:lstStyle/>
          <a:p>
            <a:r>
              <a:t>Our Key Idea</a:t>
            </a:r>
          </a:p>
        </p:txBody>
      </p:sp>
      <p:sp>
        <p:nvSpPr>
          <p:cNvPr id="565" name="Bottom-up enumeration can quickly identify small but important subexpressions of the solution.…"/>
          <p:cNvSpPr txBox="1">
            <a:spLocks noGrp="1"/>
          </p:cNvSpPr>
          <p:nvPr>
            <p:ph type="body" idx="1"/>
          </p:nvPr>
        </p:nvSpPr>
        <p:spPr>
          <a:xfrm>
            <a:off x="853902" y="1817157"/>
            <a:ext cx="11604488" cy="7169046"/>
          </a:xfrm>
          <a:prstGeom prst="rect">
            <a:avLst/>
          </a:prstGeom>
        </p:spPr>
        <p:txBody>
          <a:bodyPr/>
          <a:lstStyle/>
          <a:p>
            <a:pPr marL="413384" indent="-413384" defTabSz="543305">
              <a:spcBef>
                <a:spcPts val="3900"/>
              </a:spcBef>
              <a:defRPr sz="3348"/>
            </a:pPr>
            <a:r>
              <a:t>Bottom-up enumeration can quickly identify </a:t>
            </a:r>
            <a:r>
              <a:rPr i="1"/>
              <a:t>small </a:t>
            </a:r>
            <a:r>
              <a:t>but</a:t>
            </a:r>
            <a:r>
              <a:rPr i="1"/>
              <a:t> important</a:t>
            </a:r>
            <a:r>
              <a:t> subexpressions of the solution.</a:t>
            </a:r>
          </a:p>
          <a:p>
            <a:pPr marL="413384" indent="-413384" defTabSz="543305">
              <a:spcBef>
                <a:spcPts val="3900"/>
              </a:spcBef>
              <a:defRPr sz="3348"/>
            </a:pPr>
            <a:endParaRPr/>
          </a:p>
          <a:p>
            <a:pPr marL="413384" indent="-413384" defTabSz="543305">
              <a:spcBef>
                <a:spcPts val="3900"/>
              </a:spcBef>
              <a:defRPr sz="3348"/>
            </a:pPr>
            <a:endParaRPr/>
          </a:p>
          <a:p>
            <a:pPr marL="413384" indent="-413384" defTabSz="543305">
              <a:spcBef>
                <a:spcPts val="3900"/>
              </a:spcBef>
              <a:defRPr sz="3348"/>
            </a:pPr>
            <a:r>
              <a:t>Our Top-down propagation: if an inverse set is infinite,</a:t>
            </a:r>
          </a:p>
          <a:p>
            <a:pPr marL="826769" lvl="1" indent="-413384" defTabSz="543305">
              <a:spcBef>
                <a:spcPts val="3900"/>
              </a:spcBef>
              <a:defRPr sz="3348"/>
            </a:pPr>
            <a:r>
              <a:t>inverse set ⊆ {output of e | e is a component}, or</a:t>
            </a:r>
          </a:p>
          <a:p>
            <a:pPr marL="826769" lvl="1" indent="-413384" defTabSz="543305">
              <a:spcBef>
                <a:spcPts val="3900"/>
              </a:spcBef>
              <a:defRPr sz="3348"/>
            </a:pPr>
            <a:r>
              <a:t>inverse set ⊆ {value similar to output of e | e is a component}</a:t>
            </a:r>
          </a:p>
        </p:txBody>
      </p:sp>
      <p:pic>
        <p:nvPicPr>
          <p:cNvPr id="566" name="Rectangle Rectangle" descr="Rectangle Rectangle"/>
          <p:cNvPicPr>
            <a:picLocks/>
          </p:cNvPicPr>
          <p:nvPr/>
        </p:nvPicPr>
        <p:blipFill>
          <a:blip r:embed="rId3"/>
          <a:stretch>
            <a:fillRect/>
          </a:stretch>
        </p:blipFill>
        <p:spPr>
          <a:xfrm>
            <a:off x="4101058" y="3725475"/>
            <a:ext cx="2847394" cy="776082"/>
          </a:xfrm>
          <a:prstGeom prst="rect">
            <a:avLst/>
          </a:prstGeom>
        </p:spPr>
      </p:pic>
      <p:pic>
        <p:nvPicPr>
          <p:cNvPr id="568" name="Image" descr="Image"/>
          <p:cNvPicPr>
            <a:picLocks noChangeAspect="1"/>
          </p:cNvPicPr>
          <p:nvPr/>
        </p:nvPicPr>
        <p:blipFill>
          <a:blip r:embed="rId4"/>
          <a:stretch>
            <a:fillRect/>
          </a:stretch>
        </p:blipFill>
        <p:spPr>
          <a:xfrm>
            <a:off x="1120973" y="3920895"/>
            <a:ext cx="10762866" cy="438093"/>
          </a:xfrm>
          <a:prstGeom prst="rect">
            <a:avLst/>
          </a:prstGeom>
          <a:ln w="12700">
            <a:miter lim="400000"/>
          </a:ln>
        </p:spPr>
      </p:pic>
      <p:pic>
        <p:nvPicPr>
          <p:cNvPr id="569" name="Rectangle Rectangle" descr="Rectangle Rectangle"/>
          <p:cNvPicPr>
            <a:picLocks/>
          </p:cNvPicPr>
          <p:nvPr/>
        </p:nvPicPr>
        <p:blipFill>
          <a:blip r:embed="rId5"/>
          <a:stretch>
            <a:fillRect/>
          </a:stretch>
        </p:blipFill>
        <p:spPr>
          <a:xfrm>
            <a:off x="7445133" y="3725475"/>
            <a:ext cx="1967642" cy="776082"/>
          </a:xfrm>
          <a:prstGeom prst="rect">
            <a:avLst/>
          </a:prstGeom>
        </p:spPr>
      </p:pic>
      <p:grpSp>
        <p:nvGrpSpPr>
          <p:cNvPr id="573" name="In places of unconstrained arguments"/>
          <p:cNvGrpSpPr/>
          <p:nvPr/>
        </p:nvGrpSpPr>
        <p:grpSpPr>
          <a:xfrm>
            <a:off x="3617661" y="4561303"/>
            <a:ext cx="5893198" cy="1003001"/>
            <a:chOff x="0" y="0"/>
            <a:chExt cx="5893196" cy="1002999"/>
          </a:xfrm>
        </p:grpSpPr>
        <p:sp>
          <p:nvSpPr>
            <p:cNvPr id="572" name="In places of unconstrained arguments"/>
            <p:cNvSpPr/>
            <p:nvPr/>
          </p:nvSpPr>
          <p:spPr>
            <a:xfrm>
              <a:off x="31750" y="96933"/>
              <a:ext cx="5829697" cy="874317"/>
            </a:xfrm>
            <a:custGeom>
              <a:avLst/>
              <a:gdLst/>
              <a:ahLst/>
              <a:cxnLst>
                <a:cxn ang="0">
                  <a:pos x="wd2" y="hd2"/>
                </a:cxn>
                <a:cxn ang="5400000">
                  <a:pos x="wd2" y="hd2"/>
                </a:cxn>
                <a:cxn ang="10800000">
                  <a:pos x="wd2" y="hd2"/>
                </a:cxn>
                <a:cxn ang="16200000">
                  <a:pos x="wd2" y="hd2"/>
                </a:cxn>
              </a:cxnLst>
              <a:rect l="0" t="0" r="r" b="b"/>
              <a:pathLst>
                <a:path w="21600" h="21600" extrusionOk="0">
                  <a:moveTo>
                    <a:pt x="4886" y="0"/>
                  </a:moveTo>
                  <a:lnTo>
                    <a:pt x="4619" y="5148"/>
                  </a:lnTo>
                  <a:lnTo>
                    <a:pt x="134" y="5148"/>
                  </a:lnTo>
                  <a:cubicBezTo>
                    <a:pt x="60" y="5148"/>
                    <a:pt x="0" y="5548"/>
                    <a:pt x="0" y="6040"/>
                  </a:cubicBezTo>
                  <a:lnTo>
                    <a:pt x="0" y="20708"/>
                  </a:lnTo>
                  <a:cubicBezTo>
                    <a:pt x="0" y="21200"/>
                    <a:pt x="60" y="21600"/>
                    <a:pt x="134" y="21600"/>
                  </a:cubicBezTo>
                  <a:lnTo>
                    <a:pt x="21466" y="21600"/>
                  </a:lnTo>
                  <a:cubicBezTo>
                    <a:pt x="21540" y="21600"/>
                    <a:pt x="21600" y="21200"/>
                    <a:pt x="21600" y="20708"/>
                  </a:cubicBezTo>
                  <a:lnTo>
                    <a:pt x="21600" y="6040"/>
                  </a:lnTo>
                  <a:cubicBezTo>
                    <a:pt x="21600" y="5548"/>
                    <a:pt x="21540" y="5148"/>
                    <a:pt x="21466" y="5148"/>
                  </a:cubicBezTo>
                  <a:lnTo>
                    <a:pt x="5154" y="5148"/>
                  </a:lnTo>
                  <a:lnTo>
                    <a:pt x="4886"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l">
                <a:spcBef>
                  <a:spcPts val="3200"/>
                </a:spcBef>
                <a:defRPr sz="2900" b="0">
                  <a:latin typeface="Gill Sans"/>
                  <a:ea typeface="Gill Sans"/>
                  <a:cs typeface="Gill Sans"/>
                  <a:sym typeface="Gill Sans"/>
                </a:defRPr>
              </a:lvl1pPr>
            </a:lstStyle>
            <a:p>
              <a:r>
                <a:t>In places of unconstrained arguments</a:t>
              </a:r>
            </a:p>
          </p:txBody>
        </p:sp>
        <p:pic>
          <p:nvPicPr>
            <p:cNvPr id="571" name="In places of unconstrained arguments In places of unconstrained arguments" descr="In places of unconstrained arguments In places of unconstrained arguments"/>
            <p:cNvPicPr>
              <a:picLocks/>
            </p:cNvPicPr>
            <p:nvPr/>
          </p:nvPicPr>
          <p:blipFill>
            <a:blip r:embed="rId6"/>
            <a:stretch>
              <a:fillRect/>
            </a:stretch>
          </p:blipFill>
          <p:spPr>
            <a:xfrm>
              <a:off x="0" y="-1"/>
              <a:ext cx="5893197" cy="1003001"/>
            </a:xfrm>
            <a:prstGeom prst="rect">
              <a:avLst/>
            </a:prstGeom>
            <a:effec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Inductive Program Synthesis"/>
          <p:cNvSpPr txBox="1">
            <a:spLocks noGrp="1"/>
          </p:cNvSpPr>
          <p:nvPr>
            <p:ph type="title"/>
          </p:nvPr>
        </p:nvSpPr>
        <p:spPr>
          <a:prstGeom prst="rect">
            <a:avLst/>
          </a:prstGeom>
        </p:spPr>
        <p:txBody>
          <a:bodyPr/>
          <a:lstStyle/>
          <a:p>
            <a:r>
              <a:t>Inductive Program Synthesis</a:t>
            </a:r>
          </a:p>
        </p:txBody>
      </p:sp>
      <p:pic>
        <p:nvPicPr>
          <p:cNvPr id="166" name="Image" descr="Image"/>
          <p:cNvPicPr>
            <a:picLocks noChangeAspect="1"/>
          </p:cNvPicPr>
          <p:nvPr/>
        </p:nvPicPr>
        <p:blipFill>
          <a:blip r:embed="rId3"/>
          <a:stretch>
            <a:fillRect/>
          </a:stretch>
        </p:blipFill>
        <p:spPr>
          <a:xfrm>
            <a:off x="7160517" y="3936211"/>
            <a:ext cx="4338637" cy="3095079"/>
          </a:xfrm>
          <a:prstGeom prst="rect">
            <a:avLst/>
          </a:prstGeom>
          <a:ln w="12700">
            <a:miter lim="400000"/>
          </a:ln>
        </p:spPr>
      </p:pic>
      <p:pic>
        <p:nvPicPr>
          <p:cNvPr id="167" name="Image" descr="Image"/>
          <p:cNvPicPr>
            <a:picLocks noChangeAspect="1"/>
          </p:cNvPicPr>
          <p:nvPr/>
        </p:nvPicPr>
        <p:blipFill>
          <a:blip r:embed="rId4"/>
          <a:stretch>
            <a:fillRect/>
          </a:stretch>
        </p:blipFill>
        <p:spPr>
          <a:xfrm>
            <a:off x="1811941" y="4030651"/>
            <a:ext cx="4338638" cy="2906199"/>
          </a:xfrm>
          <a:prstGeom prst="rect">
            <a:avLst/>
          </a:prstGeom>
          <a:ln w="12700">
            <a:miter lim="400000"/>
          </a:ln>
        </p:spPr>
      </p:pic>
      <p:sp>
        <p:nvSpPr>
          <p:cNvPr id="168" name="Text"/>
          <p:cNvSpPr txBox="1"/>
          <p:nvPr/>
        </p:nvSpPr>
        <p:spPr>
          <a:xfrm>
            <a:off x="1799700" y="6682650"/>
            <a:ext cx="9638958" cy="461366"/>
          </a:xfrm>
          <a:prstGeom prst="rect">
            <a:avLst/>
          </a:prstGeom>
          <a:solidFill>
            <a:srgbClr val="FFFFFF"/>
          </a:solidFill>
          <a:ln w="12700">
            <a:miter lim="400000"/>
          </a:ln>
        </p:spPr>
        <p:txBody>
          <a:bodyPr lIns="50800" tIns="50800" rIns="50800" bIns="50800" anchor="ctr">
            <a:spAutoFit/>
          </a:bodyPr>
          <a:lstStyle/>
          <a:p>
            <a:pPr>
              <a:defRPr b="0"/>
            </a:pPr>
            <a:endParaRPr/>
          </a:p>
        </p:txBody>
      </p:sp>
      <p:sp>
        <p:nvSpPr>
          <p:cNvPr id="169" name="Optimizing homomorphic encryption applications…"/>
          <p:cNvSpPr txBox="1"/>
          <p:nvPr/>
        </p:nvSpPr>
        <p:spPr>
          <a:xfrm>
            <a:off x="46172" y="7378253"/>
            <a:ext cx="12574096" cy="829667"/>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b="0"/>
            </a:pPr>
            <a:r>
              <a:t>Optimizing homomorphic encryption applications</a:t>
            </a:r>
          </a:p>
          <a:p>
            <a:pPr>
              <a:defRPr b="0"/>
            </a:pPr>
            <a:r>
              <a:t>[Lee et al. PLDI’20]</a:t>
            </a:r>
          </a:p>
        </p:txBody>
      </p:sp>
      <p:grpSp>
        <p:nvGrpSpPr>
          <p:cNvPr id="172" name="Image"/>
          <p:cNvGrpSpPr/>
          <p:nvPr/>
        </p:nvGrpSpPr>
        <p:grpSpPr>
          <a:xfrm>
            <a:off x="356242" y="3531312"/>
            <a:ext cx="12231991" cy="3904877"/>
            <a:chOff x="0" y="0"/>
            <a:chExt cx="12231989" cy="3904876"/>
          </a:xfrm>
        </p:grpSpPr>
        <p:pic>
          <p:nvPicPr>
            <p:cNvPr id="171" name="Image" descr="Image"/>
            <p:cNvPicPr>
              <a:picLocks noChangeAspect="1"/>
            </p:cNvPicPr>
            <p:nvPr/>
          </p:nvPicPr>
          <p:blipFill>
            <a:blip r:embed="rId5"/>
            <a:stretch>
              <a:fillRect/>
            </a:stretch>
          </p:blipFill>
          <p:spPr>
            <a:xfrm>
              <a:off x="215900" y="139700"/>
              <a:ext cx="11800190" cy="3346077"/>
            </a:xfrm>
            <a:prstGeom prst="rect">
              <a:avLst/>
            </a:prstGeom>
            <a:ln>
              <a:noFill/>
            </a:ln>
            <a:effectLst/>
          </p:spPr>
        </p:pic>
        <p:pic>
          <p:nvPicPr>
            <p:cNvPr id="170" name="Image" descr="Image"/>
            <p:cNvPicPr>
              <a:picLocks/>
            </p:cNvPicPr>
            <p:nvPr/>
          </p:nvPicPr>
          <p:blipFill>
            <a:blip r:embed="rId6"/>
            <a:stretch>
              <a:fillRect/>
            </a:stretch>
          </p:blipFill>
          <p:spPr>
            <a:xfrm>
              <a:off x="0" y="0"/>
              <a:ext cx="12231990" cy="3904877"/>
            </a:xfrm>
            <a:prstGeom prst="rect">
              <a:avLst/>
            </a:prstGeom>
            <a:effectLst/>
          </p:spPr>
        </p:pic>
      </p:grpSp>
      <p:sp>
        <p:nvSpPr>
          <p:cNvPr id="173" name="Generating a program in a domain-specific language (DSL) from input-output examples (a.k.a Programming-by-example (PBE))"/>
          <p:cNvSpPr txBox="1">
            <a:spLocks noGrp="1"/>
          </p:cNvSpPr>
          <p:nvPr>
            <p:ph type="body" sz="quarter" idx="1"/>
          </p:nvPr>
        </p:nvSpPr>
        <p:spPr>
          <a:xfrm>
            <a:off x="922337" y="1610506"/>
            <a:ext cx="11099801" cy="1669461"/>
          </a:xfrm>
          <a:prstGeom prst="rect">
            <a:avLst/>
          </a:prstGeom>
        </p:spPr>
        <p:txBody>
          <a:bodyPr/>
          <a:lstStyle/>
          <a:p>
            <a:pPr marL="0" indent="0" defTabSz="537463">
              <a:spcBef>
                <a:spcPts val="3800"/>
              </a:spcBef>
              <a:buSzTx/>
              <a:buNone/>
              <a:defRPr sz="3312"/>
            </a:pPr>
            <a:r>
              <a:t>Generating a program in a domain-specific language (</a:t>
            </a:r>
            <a:r>
              <a:rPr b="1"/>
              <a:t>DSL</a:t>
            </a:r>
            <a:r>
              <a:t>) from input-output examples (a.k.a Programming-by-example (PBE))</a:t>
            </a:r>
          </a:p>
        </p:txBody>
      </p:sp>
      <p:grpSp>
        <p:nvGrpSpPr>
          <p:cNvPr id="176" name="Security &amp;…"/>
          <p:cNvGrpSpPr/>
          <p:nvPr/>
        </p:nvGrpSpPr>
        <p:grpSpPr>
          <a:xfrm rot="20585691">
            <a:off x="8674927" y="5686906"/>
            <a:ext cx="4027552" cy="1614549"/>
            <a:chOff x="0" y="0"/>
            <a:chExt cx="4027551" cy="1614548"/>
          </a:xfrm>
        </p:grpSpPr>
        <p:sp>
          <p:nvSpPr>
            <p:cNvPr id="175" name="Security &amp;…"/>
            <p:cNvSpPr txBox="1"/>
            <p:nvPr/>
          </p:nvSpPr>
          <p:spPr>
            <a:xfrm>
              <a:off x="215899" y="139700"/>
              <a:ext cx="3595753" cy="1055749"/>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3000"/>
              </a:pPr>
              <a:r>
                <a:t>Security &amp; </a:t>
              </a:r>
            </a:p>
            <a:p>
              <a:pPr>
                <a:defRPr sz="3000"/>
              </a:pPr>
              <a:r>
                <a:t>Super-optimization</a:t>
              </a:r>
            </a:p>
          </p:txBody>
        </p:sp>
        <p:pic>
          <p:nvPicPr>
            <p:cNvPr id="174" name="Security &amp;… Security &amp; Super-optimization" descr="Security &amp;… Security &amp; Super-optimization"/>
            <p:cNvPicPr>
              <a:picLocks/>
            </p:cNvPicPr>
            <p:nvPr/>
          </p:nvPicPr>
          <p:blipFill>
            <a:blip r:embed="rId7"/>
            <a:stretch>
              <a:fillRect/>
            </a:stretch>
          </p:blipFill>
          <p:spPr>
            <a:xfrm>
              <a:off x="-1" y="0"/>
              <a:ext cx="4027553" cy="1614549"/>
            </a:xfrm>
            <a:prstGeom prst="rect">
              <a:avLst/>
            </a:prstGeom>
            <a:effectLst/>
          </p:spPr>
        </p:pic>
      </p:grpSp>
      <p:sp>
        <p:nvSpPr>
          <p:cNvPr id="177" name="Among many others…"/>
          <p:cNvSpPr txBox="1"/>
          <p:nvPr/>
        </p:nvSpPr>
        <p:spPr>
          <a:xfrm>
            <a:off x="8925614" y="8116868"/>
            <a:ext cx="3873323" cy="15659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r>
              <a:t>Among many others</a:t>
            </a:r>
          </a:p>
          <a:p>
            <a:pPr marL="333375" indent="-333375" algn="l">
              <a:buClr>
                <a:srgbClr val="000000"/>
              </a:buClr>
              <a:buSzPct val="145000"/>
              <a:buChar char="•"/>
            </a:pPr>
            <a:r>
              <a:t>Program repair</a:t>
            </a:r>
          </a:p>
          <a:p>
            <a:pPr marL="333375" indent="-333375" algn="l">
              <a:buClr>
                <a:srgbClr val="000000"/>
              </a:buClr>
              <a:buSzPct val="145000"/>
              <a:buChar char="•"/>
            </a:pPr>
            <a:r>
              <a:t>Program deobfuscation</a:t>
            </a:r>
          </a:p>
          <a:p>
            <a:pPr marL="333375" indent="-333375" algn="l">
              <a:buClr>
                <a:srgbClr val="000000"/>
              </a:buClr>
              <a:buSzPct val="145000"/>
              <a:buChar char="•"/>
            </a:pPr>
            <a:r>
              <a:t>Program refactoring,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Component Generation"/>
          <p:cNvSpPr txBox="1">
            <a:spLocks noGrp="1"/>
          </p:cNvSpPr>
          <p:nvPr>
            <p:ph type="title"/>
          </p:nvPr>
        </p:nvSpPr>
        <p:spPr>
          <a:xfrm>
            <a:off x="777945" y="-60395"/>
            <a:ext cx="8488068" cy="2159001"/>
          </a:xfrm>
          <a:prstGeom prst="rect">
            <a:avLst/>
          </a:prstGeom>
        </p:spPr>
        <p:txBody>
          <a:bodyPr/>
          <a:lstStyle>
            <a:lvl1pPr>
              <a:defRPr sz="5100"/>
            </a:lvl1pPr>
          </a:lstStyle>
          <a:p>
            <a:r>
              <a:t>Component Generation</a:t>
            </a:r>
          </a:p>
        </p:txBody>
      </p:sp>
      <p:sp>
        <p:nvSpPr>
          <p:cNvPr id="578" name="Suppose the initial component size is given 1.  Bottom-up enumeration generates"/>
          <p:cNvSpPr txBox="1">
            <a:spLocks noGrp="1"/>
          </p:cNvSpPr>
          <p:nvPr>
            <p:ph type="body" sz="quarter" idx="1"/>
          </p:nvPr>
        </p:nvSpPr>
        <p:spPr>
          <a:xfrm>
            <a:off x="952500" y="2615299"/>
            <a:ext cx="11099800" cy="1548574"/>
          </a:xfrm>
          <a:prstGeom prst="rect">
            <a:avLst/>
          </a:prstGeom>
        </p:spPr>
        <p:txBody>
          <a:bodyPr/>
          <a:lstStyle/>
          <a:p>
            <a:pPr marL="0" indent="0">
              <a:buSzTx/>
              <a:buNone/>
            </a:pPr>
            <a:r>
              <a:t>Suppose the initial component size is given </a:t>
            </a:r>
            <a:r>
              <a:rPr b="1">
                <a:latin typeface="Courier New"/>
                <a:ea typeface="Courier New"/>
                <a:cs typeface="Courier New"/>
                <a:sym typeface="Courier New"/>
              </a:rPr>
              <a:t>1</a:t>
            </a:r>
            <a:r>
              <a:t>. </a:t>
            </a:r>
            <a:br/>
            <a:r>
              <a:t>Bottom-up enumeration generates</a:t>
            </a:r>
          </a:p>
        </p:txBody>
      </p:sp>
      <p:pic>
        <p:nvPicPr>
          <p:cNvPr id="579" name="Image" descr="Image"/>
          <p:cNvPicPr>
            <a:picLocks noChangeAspect="1"/>
          </p:cNvPicPr>
          <p:nvPr/>
        </p:nvPicPr>
        <p:blipFill>
          <a:blip r:embed="rId3"/>
          <a:stretch>
            <a:fillRect/>
          </a:stretch>
        </p:blipFill>
        <p:spPr>
          <a:xfrm>
            <a:off x="8529442" y="74533"/>
            <a:ext cx="4276600" cy="1616036"/>
          </a:xfrm>
          <a:prstGeom prst="rect">
            <a:avLst/>
          </a:prstGeom>
          <a:ln w="12700">
            <a:miter lim="400000"/>
          </a:ln>
        </p:spPr>
      </p:pic>
      <p:grpSp>
        <p:nvGrpSpPr>
          <p:cNvPr id="582" name="Rectangle"/>
          <p:cNvGrpSpPr/>
          <p:nvPr/>
        </p:nvGrpSpPr>
        <p:grpSpPr>
          <a:xfrm>
            <a:off x="9729540" y="441249"/>
            <a:ext cx="690880" cy="824101"/>
            <a:chOff x="0" y="0"/>
            <a:chExt cx="690879" cy="824099"/>
          </a:xfrm>
        </p:grpSpPr>
        <p:sp>
          <p:nvSpPr>
            <p:cNvPr id="581" name="Rectangle"/>
            <p:cNvSpPr/>
            <p:nvPr/>
          </p:nvSpPr>
          <p:spPr>
            <a:xfrm>
              <a:off x="25400" y="25400"/>
              <a:ext cx="640080" cy="773300"/>
            </a:xfrm>
            <a:prstGeom prst="rect">
              <a:avLst/>
            </a:prstGeom>
            <a:solidFill>
              <a:schemeClr val="accent1">
                <a:alpha val="30435"/>
              </a:scheme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580" name="Rectangle Rectangle" descr="Rectangle Rectangle"/>
            <p:cNvPicPr>
              <a:picLocks/>
            </p:cNvPicPr>
            <p:nvPr/>
          </p:nvPicPr>
          <p:blipFill>
            <a:blip r:embed="rId4"/>
            <a:stretch>
              <a:fillRect/>
            </a:stretch>
          </p:blipFill>
          <p:spPr>
            <a:xfrm>
              <a:off x="0" y="-1"/>
              <a:ext cx="690880" cy="824101"/>
            </a:xfrm>
            <a:prstGeom prst="rect">
              <a:avLst/>
            </a:prstGeom>
            <a:effectLst/>
          </p:spPr>
        </p:pic>
      </p:grpSp>
      <p:pic>
        <p:nvPicPr>
          <p:cNvPr id="583" name="Image" descr="Image"/>
          <p:cNvPicPr>
            <a:picLocks noChangeAspect="1"/>
          </p:cNvPicPr>
          <p:nvPr/>
        </p:nvPicPr>
        <p:blipFill>
          <a:blip r:embed="rId5"/>
          <a:stretch>
            <a:fillRect/>
          </a:stretch>
        </p:blipFill>
        <p:spPr>
          <a:xfrm>
            <a:off x="2969488" y="4945121"/>
            <a:ext cx="5943601" cy="1104901"/>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Inverse Set  ⊆ Outputs of Components"/>
          <p:cNvSpPr txBox="1">
            <a:spLocks noGrp="1"/>
          </p:cNvSpPr>
          <p:nvPr>
            <p:ph type="title"/>
          </p:nvPr>
        </p:nvSpPr>
        <p:spPr>
          <a:xfrm>
            <a:off x="325388" y="-45849"/>
            <a:ext cx="8226691" cy="2159001"/>
          </a:xfrm>
          <a:prstGeom prst="rect">
            <a:avLst/>
          </a:prstGeom>
        </p:spPr>
        <p:txBody>
          <a:bodyPr/>
          <a:lstStyle>
            <a:lvl1pPr>
              <a:defRPr sz="4000"/>
            </a:lvl1pPr>
          </a:lstStyle>
          <a:p>
            <a:r>
              <a:t>Inverse Set  ⊆ Outputs of Components</a:t>
            </a:r>
          </a:p>
        </p:txBody>
      </p:sp>
      <p:pic>
        <p:nvPicPr>
          <p:cNvPr id="588" name="Image" descr="Image"/>
          <p:cNvPicPr>
            <a:picLocks noChangeAspect="1"/>
          </p:cNvPicPr>
          <p:nvPr/>
        </p:nvPicPr>
        <p:blipFill>
          <a:blip r:embed="rId3"/>
          <a:stretch>
            <a:fillRect/>
          </a:stretch>
        </p:blipFill>
        <p:spPr>
          <a:xfrm>
            <a:off x="8529442" y="74533"/>
            <a:ext cx="4276600" cy="1616036"/>
          </a:xfrm>
          <a:prstGeom prst="rect">
            <a:avLst/>
          </a:prstGeom>
          <a:ln w="12700">
            <a:miter lim="400000"/>
          </a:ln>
        </p:spPr>
      </p:pic>
      <p:grpSp>
        <p:nvGrpSpPr>
          <p:cNvPr id="591" name="Rectangle"/>
          <p:cNvGrpSpPr/>
          <p:nvPr/>
        </p:nvGrpSpPr>
        <p:grpSpPr>
          <a:xfrm>
            <a:off x="11111433" y="407554"/>
            <a:ext cx="596102" cy="755972"/>
            <a:chOff x="0" y="0"/>
            <a:chExt cx="596101" cy="755971"/>
          </a:xfrm>
        </p:grpSpPr>
        <p:sp>
          <p:nvSpPr>
            <p:cNvPr id="590" name="Rectangle"/>
            <p:cNvSpPr/>
            <p:nvPr/>
          </p:nvSpPr>
          <p:spPr>
            <a:xfrm>
              <a:off x="25400" y="25400"/>
              <a:ext cx="545302" cy="705172"/>
            </a:xfrm>
            <a:prstGeom prst="rect">
              <a:avLst/>
            </a:prstGeom>
            <a:solidFill>
              <a:schemeClr val="accent1">
                <a:alpha val="30435"/>
              </a:scheme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589" name="Rectangle Rectangle" descr="Rectangle Rectangle"/>
            <p:cNvPicPr>
              <a:picLocks/>
            </p:cNvPicPr>
            <p:nvPr/>
          </p:nvPicPr>
          <p:blipFill>
            <a:blip r:embed="rId4"/>
            <a:stretch>
              <a:fillRect/>
            </a:stretch>
          </p:blipFill>
          <p:spPr>
            <a:xfrm>
              <a:off x="0" y="0"/>
              <a:ext cx="596102" cy="755972"/>
            </a:xfrm>
            <a:prstGeom prst="rect">
              <a:avLst/>
            </a:prstGeom>
            <a:effectLst/>
          </p:spPr>
        </p:pic>
      </p:grpSp>
      <p:pic>
        <p:nvPicPr>
          <p:cNvPr id="592" name="Image" descr="Image"/>
          <p:cNvPicPr>
            <a:picLocks noChangeAspect="1"/>
          </p:cNvPicPr>
          <p:nvPr/>
        </p:nvPicPr>
        <p:blipFill>
          <a:blip r:embed="rId5"/>
          <a:stretch>
            <a:fillRect/>
          </a:stretch>
        </p:blipFill>
        <p:spPr>
          <a:xfrm>
            <a:off x="101823" y="2944758"/>
            <a:ext cx="13004801" cy="3864084"/>
          </a:xfrm>
          <a:prstGeom prst="rect">
            <a:avLst/>
          </a:prstGeom>
          <a:ln w="12700">
            <a:miter lim="400000"/>
          </a:ln>
        </p:spPr>
      </p:pic>
      <p:grpSp>
        <p:nvGrpSpPr>
          <p:cNvPr id="595" name="Search for a component that produces strings containing the outputs"/>
          <p:cNvGrpSpPr/>
          <p:nvPr/>
        </p:nvGrpSpPr>
        <p:grpSpPr>
          <a:xfrm>
            <a:off x="3729889" y="6786212"/>
            <a:ext cx="8070588" cy="2344951"/>
            <a:chOff x="-269823" y="-31750"/>
            <a:chExt cx="8070586" cy="2344950"/>
          </a:xfrm>
        </p:grpSpPr>
        <p:sp>
          <p:nvSpPr>
            <p:cNvPr id="594" name="Search for a component that produces strings containing the outputs"/>
            <p:cNvSpPr/>
            <p:nvPr/>
          </p:nvSpPr>
          <p:spPr>
            <a:xfrm>
              <a:off x="72812" y="70062"/>
              <a:ext cx="7727951" cy="2243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5" y="6439"/>
                  </a:lnTo>
                  <a:lnTo>
                    <a:pt x="985" y="20767"/>
                  </a:lnTo>
                  <a:cubicBezTo>
                    <a:pt x="985" y="21227"/>
                    <a:pt x="1093" y="21600"/>
                    <a:pt x="1227" y="21600"/>
                  </a:cubicBezTo>
                  <a:lnTo>
                    <a:pt x="21358" y="21600"/>
                  </a:lnTo>
                  <a:cubicBezTo>
                    <a:pt x="21492" y="21600"/>
                    <a:pt x="21600" y="21227"/>
                    <a:pt x="21600" y="20767"/>
                  </a:cubicBezTo>
                  <a:lnTo>
                    <a:pt x="21600" y="4066"/>
                  </a:lnTo>
                  <a:cubicBezTo>
                    <a:pt x="21600" y="3606"/>
                    <a:pt x="21492" y="3233"/>
                    <a:pt x="21358" y="3233"/>
                  </a:cubicBezTo>
                  <a:lnTo>
                    <a:pt x="1960" y="3233"/>
                  </a:lnTo>
                  <a:lnTo>
                    <a:pt x="0"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3600" b="0">
                  <a:latin typeface="Gill Sans"/>
                  <a:ea typeface="Gill Sans"/>
                  <a:cs typeface="Gill Sans"/>
                  <a:sym typeface="Gill Sans"/>
                </a:defRPr>
              </a:lvl1pPr>
            </a:lstStyle>
            <a:p>
              <a:r>
                <a:t>Search for a component that produces strings containing the outputs</a:t>
              </a:r>
            </a:p>
          </p:txBody>
        </p:sp>
        <p:pic>
          <p:nvPicPr>
            <p:cNvPr id="593" name="Search for a component that produces strings containing the outputs Search for a component that produces strings containing the outputs" descr="Search for a component that produces strings containing the outputs Search for a component that produces strings containing the outputs"/>
            <p:cNvPicPr>
              <a:picLocks/>
            </p:cNvPicPr>
            <p:nvPr/>
          </p:nvPicPr>
          <p:blipFill>
            <a:blip r:embed="rId6"/>
            <a:stretch>
              <a:fillRect/>
            </a:stretch>
          </p:blipFill>
          <p:spPr>
            <a:xfrm>
              <a:off x="-269823" y="-31750"/>
              <a:ext cx="7832513" cy="2344950"/>
            </a:xfrm>
            <a:prstGeom prst="rect">
              <a:avLst/>
            </a:prstGeom>
            <a:effectLst/>
          </p:spPr>
        </p:pic>
      </p:grpSp>
      <p:sp>
        <p:nvSpPr>
          <p:cNvPr id="596" name="Component Pool"/>
          <p:cNvSpPr txBox="1"/>
          <p:nvPr/>
        </p:nvSpPr>
        <p:spPr>
          <a:xfrm>
            <a:off x="2125109" y="2308646"/>
            <a:ext cx="2557882"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Component Pool</a:t>
            </a:r>
          </a:p>
        </p:txBody>
      </p:sp>
      <p:sp>
        <p:nvSpPr>
          <p:cNvPr id="597" name="Rectangle"/>
          <p:cNvSpPr/>
          <p:nvPr/>
        </p:nvSpPr>
        <p:spPr>
          <a:xfrm>
            <a:off x="11162233" y="2944758"/>
            <a:ext cx="1409701" cy="555330"/>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598" name="Image" descr="Image"/>
          <p:cNvPicPr>
            <a:picLocks noChangeAspect="1"/>
          </p:cNvPicPr>
          <p:nvPr/>
        </p:nvPicPr>
        <p:blipFill>
          <a:blip r:embed="rId7"/>
          <a:stretch>
            <a:fillRect/>
          </a:stretch>
        </p:blipFill>
        <p:spPr>
          <a:xfrm>
            <a:off x="11289233" y="2984117"/>
            <a:ext cx="1308101" cy="506742"/>
          </a:xfrm>
          <a:prstGeom prst="rect">
            <a:avLst/>
          </a:prstGeom>
          <a:ln w="12700">
            <a:miter lim="400000"/>
          </a:ln>
        </p:spPr>
      </p:pic>
      <p:pic>
        <p:nvPicPr>
          <p:cNvPr id="599" name="Image" descr="Image"/>
          <p:cNvPicPr>
            <a:picLocks noChangeAspect="1"/>
          </p:cNvPicPr>
          <p:nvPr/>
        </p:nvPicPr>
        <p:blipFill>
          <a:blip r:embed="rId8"/>
          <a:stretch>
            <a:fillRect/>
          </a:stretch>
        </p:blipFill>
        <p:spPr>
          <a:xfrm>
            <a:off x="368749" y="2991915"/>
            <a:ext cx="5943601" cy="1104901"/>
          </a:xfrm>
          <a:prstGeom prst="rect">
            <a:avLst/>
          </a:prstGeom>
          <a:ln w="12700">
            <a:miter lim="400000"/>
          </a:ln>
        </p:spPr>
      </p:pic>
      <p:sp>
        <p:nvSpPr>
          <p:cNvPr id="600" name="."/>
          <p:cNvSpPr txBox="1"/>
          <p:nvPr/>
        </p:nvSpPr>
        <p:spPr>
          <a:xfrm>
            <a:off x="12370163" y="3928097"/>
            <a:ext cx="297211"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r>
              <a: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 name="Image" descr="Image"/>
          <p:cNvPicPr>
            <a:picLocks noChangeAspect="1"/>
          </p:cNvPicPr>
          <p:nvPr/>
        </p:nvPicPr>
        <p:blipFill>
          <a:blip r:embed="rId3"/>
          <a:stretch>
            <a:fillRect/>
          </a:stretch>
        </p:blipFill>
        <p:spPr>
          <a:xfrm>
            <a:off x="368749" y="2991915"/>
            <a:ext cx="5943601" cy="1104901"/>
          </a:xfrm>
          <a:prstGeom prst="rect">
            <a:avLst/>
          </a:prstGeom>
          <a:ln w="12700">
            <a:miter lim="400000"/>
          </a:ln>
        </p:spPr>
      </p:pic>
      <p:pic>
        <p:nvPicPr>
          <p:cNvPr id="605" name="Image" descr="Image"/>
          <p:cNvPicPr>
            <a:picLocks noChangeAspect="1"/>
          </p:cNvPicPr>
          <p:nvPr/>
        </p:nvPicPr>
        <p:blipFill>
          <a:blip r:embed="rId4"/>
          <a:stretch>
            <a:fillRect/>
          </a:stretch>
        </p:blipFill>
        <p:spPr>
          <a:xfrm>
            <a:off x="8529442" y="74533"/>
            <a:ext cx="4276600" cy="1616036"/>
          </a:xfrm>
          <a:prstGeom prst="rect">
            <a:avLst/>
          </a:prstGeom>
          <a:ln w="12700">
            <a:miter lim="400000"/>
          </a:ln>
        </p:spPr>
      </p:pic>
      <p:grpSp>
        <p:nvGrpSpPr>
          <p:cNvPr id="608" name="Rectangle"/>
          <p:cNvGrpSpPr/>
          <p:nvPr/>
        </p:nvGrpSpPr>
        <p:grpSpPr>
          <a:xfrm>
            <a:off x="11111433" y="407554"/>
            <a:ext cx="596102" cy="755972"/>
            <a:chOff x="0" y="0"/>
            <a:chExt cx="596101" cy="755971"/>
          </a:xfrm>
        </p:grpSpPr>
        <p:sp>
          <p:nvSpPr>
            <p:cNvPr id="607" name="Rectangle"/>
            <p:cNvSpPr/>
            <p:nvPr/>
          </p:nvSpPr>
          <p:spPr>
            <a:xfrm>
              <a:off x="25400" y="25400"/>
              <a:ext cx="545302" cy="705172"/>
            </a:xfrm>
            <a:prstGeom prst="rect">
              <a:avLst/>
            </a:prstGeom>
            <a:solidFill>
              <a:schemeClr val="accent1">
                <a:alpha val="30435"/>
              </a:scheme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606" name="Rectangle Rectangle" descr="Rectangle Rectangle"/>
            <p:cNvPicPr>
              <a:picLocks/>
            </p:cNvPicPr>
            <p:nvPr/>
          </p:nvPicPr>
          <p:blipFill>
            <a:blip r:embed="rId5"/>
            <a:stretch>
              <a:fillRect/>
            </a:stretch>
          </p:blipFill>
          <p:spPr>
            <a:xfrm>
              <a:off x="0" y="0"/>
              <a:ext cx="596102" cy="755972"/>
            </a:xfrm>
            <a:prstGeom prst="rect">
              <a:avLst/>
            </a:prstGeom>
            <a:effectLst/>
          </p:spPr>
        </p:pic>
      </p:grpSp>
      <p:pic>
        <p:nvPicPr>
          <p:cNvPr id="609" name="Image" descr="Image"/>
          <p:cNvPicPr>
            <a:picLocks noChangeAspect="1"/>
          </p:cNvPicPr>
          <p:nvPr/>
        </p:nvPicPr>
        <p:blipFill>
          <a:blip r:embed="rId6"/>
          <a:stretch>
            <a:fillRect/>
          </a:stretch>
        </p:blipFill>
        <p:spPr>
          <a:xfrm>
            <a:off x="101823" y="2944758"/>
            <a:ext cx="13004801" cy="3864084"/>
          </a:xfrm>
          <a:prstGeom prst="rect">
            <a:avLst/>
          </a:prstGeom>
          <a:ln w="12700">
            <a:miter lim="400000"/>
          </a:ln>
        </p:spPr>
      </p:pic>
      <p:sp>
        <p:nvSpPr>
          <p:cNvPr id="610" name="Component Pool"/>
          <p:cNvSpPr txBox="1"/>
          <p:nvPr/>
        </p:nvSpPr>
        <p:spPr>
          <a:xfrm>
            <a:off x="2125109" y="2308646"/>
            <a:ext cx="2557882"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Component Pool</a:t>
            </a:r>
          </a:p>
        </p:txBody>
      </p:sp>
      <p:pic>
        <p:nvPicPr>
          <p:cNvPr id="611" name="Rectangle Rectangle" descr="Rectangle Rectangle"/>
          <p:cNvPicPr>
            <a:picLocks/>
          </p:cNvPicPr>
          <p:nvPr/>
        </p:nvPicPr>
        <p:blipFill>
          <a:blip r:embed="rId7"/>
          <a:stretch>
            <a:fillRect/>
          </a:stretch>
        </p:blipFill>
        <p:spPr>
          <a:xfrm>
            <a:off x="199251" y="5453716"/>
            <a:ext cx="4113691" cy="1371961"/>
          </a:xfrm>
          <a:prstGeom prst="rect">
            <a:avLst/>
          </a:prstGeom>
        </p:spPr>
      </p:pic>
      <p:sp>
        <p:nvSpPr>
          <p:cNvPr id="613" name="Rectangle"/>
          <p:cNvSpPr/>
          <p:nvPr/>
        </p:nvSpPr>
        <p:spPr>
          <a:xfrm>
            <a:off x="245164" y="2188792"/>
            <a:ext cx="8367039" cy="2711147"/>
          </a:xfrm>
          <a:prstGeom prst="rect">
            <a:avLst/>
          </a:prstGeom>
          <a:solidFill>
            <a:srgbClr val="FFFFFF">
              <a:alpha val="80325"/>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14" name="Rectangle"/>
          <p:cNvSpPr/>
          <p:nvPr/>
        </p:nvSpPr>
        <p:spPr>
          <a:xfrm>
            <a:off x="4311369" y="4606356"/>
            <a:ext cx="4458710" cy="2858882"/>
          </a:xfrm>
          <a:prstGeom prst="rect">
            <a:avLst/>
          </a:prstGeom>
          <a:solidFill>
            <a:srgbClr val="FFFFFF">
              <a:alpha val="80325"/>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nvGrpSpPr>
          <p:cNvPr id="617" name="Simultaneous decomposition:…"/>
          <p:cNvGrpSpPr/>
          <p:nvPr/>
        </p:nvGrpSpPr>
        <p:grpSpPr>
          <a:xfrm>
            <a:off x="4475213" y="4633053"/>
            <a:ext cx="8284423" cy="4360808"/>
            <a:chOff x="-89349" y="-74543"/>
            <a:chExt cx="8284421" cy="4360806"/>
          </a:xfrm>
        </p:grpSpPr>
        <p:sp>
          <p:nvSpPr>
            <p:cNvPr id="616" name="Simultaneous decomposition:…"/>
            <p:cNvSpPr/>
            <p:nvPr/>
          </p:nvSpPr>
          <p:spPr>
            <a:xfrm>
              <a:off x="31750" y="3980"/>
              <a:ext cx="8163322" cy="4282283"/>
            </a:xfrm>
            <a:custGeom>
              <a:avLst/>
              <a:gdLst/>
              <a:ahLst/>
              <a:cxnLst>
                <a:cxn ang="0">
                  <a:pos x="wd2" y="hd2"/>
                </a:cxn>
                <a:cxn ang="5400000">
                  <a:pos x="wd2" y="hd2"/>
                </a:cxn>
                <a:cxn ang="10800000">
                  <a:pos x="wd2" y="hd2"/>
                </a:cxn>
                <a:cxn ang="16200000">
                  <a:pos x="wd2" y="hd2"/>
                </a:cxn>
              </a:cxnLst>
              <a:rect l="0" t="0" r="r" b="b"/>
              <a:pathLst>
                <a:path w="21600" h="21600" extrusionOk="0">
                  <a:moveTo>
                    <a:pt x="6145" y="0"/>
                  </a:moveTo>
                  <a:lnTo>
                    <a:pt x="5691" y="6874"/>
                  </a:lnTo>
                  <a:lnTo>
                    <a:pt x="228" y="6874"/>
                  </a:lnTo>
                  <a:cubicBezTo>
                    <a:pt x="102" y="6874"/>
                    <a:pt x="0" y="7069"/>
                    <a:pt x="0" y="7309"/>
                  </a:cubicBezTo>
                  <a:lnTo>
                    <a:pt x="0" y="21166"/>
                  </a:lnTo>
                  <a:cubicBezTo>
                    <a:pt x="0" y="21405"/>
                    <a:pt x="102" y="21600"/>
                    <a:pt x="228" y="21600"/>
                  </a:cubicBezTo>
                  <a:lnTo>
                    <a:pt x="21372" y="21600"/>
                  </a:lnTo>
                  <a:cubicBezTo>
                    <a:pt x="21498" y="21600"/>
                    <a:pt x="21600" y="21405"/>
                    <a:pt x="21600" y="21166"/>
                  </a:cubicBezTo>
                  <a:lnTo>
                    <a:pt x="21600" y="7309"/>
                  </a:lnTo>
                  <a:cubicBezTo>
                    <a:pt x="21600" y="7069"/>
                    <a:pt x="21498" y="6874"/>
                    <a:pt x="21372" y="6874"/>
                  </a:cubicBezTo>
                  <a:lnTo>
                    <a:pt x="6601" y="6874"/>
                  </a:lnTo>
                  <a:lnTo>
                    <a:pt x="6145"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a:lnSpc>
                  <a:spcPct val="120000"/>
                </a:lnSpc>
                <a:defRPr sz="3000" b="0">
                  <a:latin typeface="Gill Sans"/>
                  <a:ea typeface="Gill Sans"/>
                  <a:cs typeface="Gill Sans"/>
                  <a:sym typeface="Gill Sans"/>
                </a:defRPr>
              </a:pPr>
              <a:r>
                <a:rPr b="1" i="1"/>
                <a:t>Simultaneous decomposition</a:t>
              </a:r>
              <a:r>
                <a:t>: </a:t>
              </a:r>
            </a:p>
            <a:p>
              <a:pPr marL="416718" indent="-416718" algn="l">
                <a:lnSpc>
                  <a:spcPct val="120000"/>
                </a:lnSpc>
                <a:buSzPct val="145000"/>
                <a:buChar char="•"/>
                <a:defRPr sz="3000" b="0">
                  <a:latin typeface="Gill Sans"/>
                  <a:ea typeface="Gill Sans"/>
                  <a:cs typeface="Gill Sans"/>
                  <a:sym typeface="Gill Sans"/>
                </a:defRPr>
              </a:pPr>
              <a:r>
                <a:t>handle multiple IO examples simultaneously </a:t>
              </a:r>
            </a:p>
            <a:p>
              <a:pPr marL="416718" indent="-416718" algn="l">
                <a:lnSpc>
                  <a:spcPct val="120000"/>
                </a:lnSpc>
                <a:buSzPct val="145000"/>
                <a:buChar char="•"/>
                <a:defRPr sz="3000" b="0">
                  <a:latin typeface="Gill Sans"/>
                  <a:ea typeface="Gill Sans"/>
                  <a:cs typeface="Gill Sans"/>
                  <a:sym typeface="Gill Sans"/>
                </a:defRPr>
              </a:pPr>
              <a:r>
                <a:t>no need for set intersection</a:t>
              </a:r>
            </a:p>
            <a:p>
              <a:pPr marL="416718" indent="-416718" algn="l">
                <a:lnSpc>
                  <a:spcPct val="120000"/>
                </a:lnSpc>
                <a:buSzPct val="145000"/>
                <a:buChar char="•"/>
                <a:defRPr sz="3000" b="0">
                  <a:latin typeface="Gill Sans"/>
                  <a:ea typeface="Gill Sans"/>
                  <a:cs typeface="Gill Sans"/>
                  <a:sym typeface="Gill Sans"/>
                </a:defRPr>
              </a:pPr>
              <a:r>
                <a:t>our method scales well on the # of IO examples.</a:t>
              </a:r>
            </a:p>
          </p:txBody>
        </p:sp>
        <p:pic>
          <p:nvPicPr>
            <p:cNvPr id="615" name="Simultaneous decomposition:… Simultaneous decomposition: handle multiple IO examples simultaneously no need for set intersectionour method scales well on the # of IO examples." descr="Simultaneous decomposition:… Simultaneous decomposition: handle multiple IO examples simultaneously no need for set intersectionour method scales well on the # of IO examples."/>
            <p:cNvPicPr>
              <a:picLocks/>
            </p:cNvPicPr>
            <p:nvPr/>
          </p:nvPicPr>
          <p:blipFill>
            <a:blip r:embed="rId8"/>
            <a:stretch>
              <a:fillRect/>
            </a:stretch>
          </p:blipFill>
          <p:spPr>
            <a:xfrm>
              <a:off x="-89349" y="-74543"/>
              <a:ext cx="8226822" cy="3504431"/>
            </a:xfrm>
            <a:prstGeom prst="rect">
              <a:avLst/>
            </a:prstGeom>
            <a:effectLst/>
          </p:spPr>
        </p:pic>
      </p:grpSp>
      <p:pic>
        <p:nvPicPr>
          <p:cNvPr id="618" name="Line Line" descr="Line Line"/>
          <p:cNvPicPr>
            <a:picLocks/>
          </p:cNvPicPr>
          <p:nvPr/>
        </p:nvPicPr>
        <p:blipFill>
          <a:blip r:embed="rId9"/>
          <a:stretch>
            <a:fillRect/>
          </a:stretch>
        </p:blipFill>
        <p:spPr>
          <a:xfrm rot="9947334">
            <a:off x="3465053" y="4582668"/>
            <a:ext cx="5327592" cy="352234"/>
          </a:xfrm>
          <a:prstGeom prst="rect">
            <a:avLst/>
          </a:prstGeom>
        </p:spPr>
      </p:pic>
      <p:sp>
        <p:nvSpPr>
          <p:cNvPr id="620" name="Rectangle"/>
          <p:cNvSpPr/>
          <p:nvPr/>
        </p:nvSpPr>
        <p:spPr>
          <a:xfrm>
            <a:off x="11162233" y="2906658"/>
            <a:ext cx="1409701" cy="555330"/>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621" name="Image" descr="Image"/>
          <p:cNvPicPr>
            <a:picLocks noChangeAspect="1"/>
          </p:cNvPicPr>
          <p:nvPr/>
        </p:nvPicPr>
        <p:blipFill>
          <a:blip r:embed="rId10"/>
          <a:stretch>
            <a:fillRect/>
          </a:stretch>
        </p:blipFill>
        <p:spPr>
          <a:xfrm>
            <a:off x="11289233" y="2946017"/>
            <a:ext cx="1308101" cy="506742"/>
          </a:xfrm>
          <a:prstGeom prst="rect">
            <a:avLst/>
          </a:prstGeom>
          <a:ln w="12700">
            <a:miter lim="400000"/>
          </a:ln>
        </p:spPr>
      </p:pic>
      <p:pic>
        <p:nvPicPr>
          <p:cNvPr id="622" name="Rectangle Rectangle" descr="Rectangle Rectangle"/>
          <p:cNvPicPr>
            <a:picLocks/>
          </p:cNvPicPr>
          <p:nvPr/>
        </p:nvPicPr>
        <p:blipFill>
          <a:blip r:embed="rId11"/>
          <a:stretch>
            <a:fillRect/>
          </a:stretch>
        </p:blipFill>
        <p:spPr>
          <a:xfrm>
            <a:off x="8610896" y="3435705"/>
            <a:ext cx="4113692" cy="998645"/>
          </a:xfrm>
          <a:prstGeom prst="rect">
            <a:avLst/>
          </a:prstGeom>
        </p:spPr>
      </p:pic>
      <p:sp>
        <p:nvSpPr>
          <p:cNvPr id="624" name="Inverse Set  ⊆ Outputs of Components"/>
          <p:cNvSpPr txBox="1">
            <a:spLocks noGrp="1"/>
          </p:cNvSpPr>
          <p:nvPr>
            <p:ph type="title"/>
          </p:nvPr>
        </p:nvSpPr>
        <p:spPr>
          <a:xfrm>
            <a:off x="325388" y="-45849"/>
            <a:ext cx="8226691" cy="2159001"/>
          </a:xfrm>
          <a:prstGeom prst="rect">
            <a:avLst/>
          </a:prstGeom>
        </p:spPr>
        <p:txBody>
          <a:bodyPr/>
          <a:lstStyle>
            <a:lvl1pPr>
              <a:defRPr sz="4000"/>
            </a:lvl1pPr>
          </a:lstStyle>
          <a:p>
            <a:r>
              <a:t>Inverse Set  ⊆ Outputs of Components</a:t>
            </a:r>
          </a:p>
        </p:txBody>
      </p:sp>
      <p:sp>
        <p:nvSpPr>
          <p:cNvPr id="625" name="."/>
          <p:cNvSpPr txBox="1"/>
          <p:nvPr/>
        </p:nvSpPr>
        <p:spPr>
          <a:xfrm>
            <a:off x="12382863" y="3940797"/>
            <a:ext cx="297211"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r>
              <a: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 name="Image" descr="Image"/>
          <p:cNvPicPr>
            <a:picLocks noChangeAspect="1"/>
          </p:cNvPicPr>
          <p:nvPr/>
        </p:nvPicPr>
        <p:blipFill>
          <a:blip r:embed="rId3"/>
          <a:stretch>
            <a:fillRect/>
          </a:stretch>
        </p:blipFill>
        <p:spPr>
          <a:xfrm>
            <a:off x="8529442" y="74533"/>
            <a:ext cx="4276600" cy="1616036"/>
          </a:xfrm>
          <a:prstGeom prst="rect">
            <a:avLst/>
          </a:prstGeom>
          <a:ln w="12700">
            <a:miter lim="400000"/>
          </a:ln>
        </p:spPr>
      </p:pic>
      <p:grpSp>
        <p:nvGrpSpPr>
          <p:cNvPr id="632" name="Rectangle"/>
          <p:cNvGrpSpPr/>
          <p:nvPr/>
        </p:nvGrpSpPr>
        <p:grpSpPr>
          <a:xfrm>
            <a:off x="11038702" y="1105773"/>
            <a:ext cx="512518" cy="564258"/>
            <a:chOff x="0" y="0"/>
            <a:chExt cx="512517" cy="564256"/>
          </a:xfrm>
        </p:grpSpPr>
        <p:sp>
          <p:nvSpPr>
            <p:cNvPr id="631" name="Rectangle"/>
            <p:cNvSpPr/>
            <p:nvPr/>
          </p:nvSpPr>
          <p:spPr>
            <a:xfrm>
              <a:off x="25400" y="25400"/>
              <a:ext cx="461718" cy="513457"/>
            </a:xfrm>
            <a:prstGeom prst="rect">
              <a:avLst/>
            </a:prstGeom>
            <a:solidFill>
              <a:schemeClr val="accent1">
                <a:alpha val="30435"/>
              </a:scheme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630" name="Rectangle Rectangle" descr="Rectangle Rectangle"/>
            <p:cNvPicPr>
              <a:picLocks/>
            </p:cNvPicPr>
            <p:nvPr/>
          </p:nvPicPr>
          <p:blipFill>
            <a:blip r:embed="rId4"/>
            <a:stretch>
              <a:fillRect/>
            </a:stretch>
          </p:blipFill>
          <p:spPr>
            <a:xfrm>
              <a:off x="0" y="0"/>
              <a:ext cx="512518" cy="564257"/>
            </a:xfrm>
            <a:prstGeom prst="rect">
              <a:avLst/>
            </a:prstGeom>
            <a:effectLst/>
          </p:spPr>
        </p:pic>
      </p:grpSp>
      <p:grpSp>
        <p:nvGrpSpPr>
          <p:cNvPr id="635" name="No such a component. Reject the hypothesis."/>
          <p:cNvGrpSpPr/>
          <p:nvPr/>
        </p:nvGrpSpPr>
        <p:grpSpPr>
          <a:xfrm>
            <a:off x="4002375" y="6813770"/>
            <a:ext cx="7011792" cy="2174588"/>
            <a:chOff x="-645773" y="-1"/>
            <a:chExt cx="7011791" cy="2174586"/>
          </a:xfrm>
        </p:grpSpPr>
        <p:sp>
          <p:nvSpPr>
            <p:cNvPr id="634" name="No such a component. Reject the hypothesis."/>
            <p:cNvSpPr/>
            <p:nvPr/>
          </p:nvSpPr>
          <p:spPr>
            <a:xfrm>
              <a:off x="18397" y="31459"/>
              <a:ext cx="6315870" cy="21113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216" y="4714"/>
                  </a:lnTo>
                  <a:lnTo>
                    <a:pt x="2216" y="20715"/>
                  </a:lnTo>
                  <a:cubicBezTo>
                    <a:pt x="2216" y="21204"/>
                    <a:pt x="2349" y="21600"/>
                    <a:pt x="2512" y="21600"/>
                  </a:cubicBezTo>
                  <a:lnTo>
                    <a:pt x="21304" y="21600"/>
                  </a:lnTo>
                  <a:cubicBezTo>
                    <a:pt x="21467" y="21600"/>
                    <a:pt x="21600" y="21204"/>
                    <a:pt x="21600" y="20715"/>
                  </a:cubicBezTo>
                  <a:lnTo>
                    <a:pt x="21600" y="2972"/>
                  </a:lnTo>
                  <a:cubicBezTo>
                    <a:pt x="21600" y="2483"/>
                    <a:pt x="21467" y="2087"/>
                    <a:pt x="21304" y="2087"/>
                  </a:cubicBezTo>
                  <a:lnTo>
                    <a:pt x="5125" y="2087"/>
                  </a:lnTo>
                  <a:lnTo>
                    <a:pt x="0"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3500" b="0">
                  <a:latin typeface="+mn-lt"/>
                  <a:ea typeface="+mn-ea"/>
                  <a:cs typeface="+mn-cs"/>
                  <a:sym typeface="Helvetica Neue Medium"/>
                </a:defRPr>
              </a:lvl1pPr>
            </a:lstStyle>
            <a:p>
              <a:r>
                <a:t>No such a component. Reject the hypothesis.</a:t>
              </a:r>
            </a:p>
          </p:txBody>
        </p:sp>
        <p:pic>
          <p:nvPicPr>
            <p:cNvPr id="633" name="No such a component. Reject the hypothesis. No such a component. Reject the hypothesis." descr="No such a component. Reject the hypothesis. No such a component. Reject the hypothesis."/>
            <p:cNvPicPr>
              <a:picLocks/>
            </p:cNvPicPr>
            <p:nvPr/>
          </p:nvPicPr>
          <p:blipFill>
            <a:blip r:embed="rId5"/>
            <a:stretch>
              <a:fillRect/>
            </a:stretch>
          </p:blipFill>
          <p:spPr>
            <a:xfrm>
              <a:off x="-645773" y="-1"/>
              <a:ext cx="7011791" cy="2174586"/>
            </a:xfrm>
            <a:prstGeom prst="rect">
              <a:avLst/>
            </a:prstGeom>
            <a:effectLst/>
          </p:spPr>
        </p:pic>
      </p:grpSp>
      <p:pic>
        <p:nvPicPr>
          <p:cNvPr id="636" name="Image" descr="Image"/>
          <p:cNvPicPr>
            <a:picLocks noChangeAspect="1"/>
          </p:cNvPicPr>
          <p:nvPr/>
        </p:nvPicPr>
        <p:blipFill>
          <a:blip r:embed="rId6"/>
          <a:stretch>
            <a:fillRect/>
          </a:stretch>
        </p:blipFill>
        <p:spPr>
          <a:xfrm>
            <a:off x="276378" y="3005192"/>
            <a:ext cx="13004801" cy="4412343"/>
          </a:xfrm>
          <a:prstGeom prst="rect">
            <a:avLst/>
          </a:prstGeom>
          <a:ln w="12700">
            <a:miter lim="400000"/>
          </a:ln>
        </p:spPr>
      </p:pic>
      <p:sp>
        <p:nvSpPr>
          <p:cNvPr id="637" name="Component Pool"/>
          <p:cNvSpPr txBox="1"/>
          <p:nvPr/>
        </p:nvSpPr>
        <p:spPr>
          <a:xfrm>
            <a:off x="2125109" y="2308646"/>
            <a:ext cx="2557882"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Component Pool</a:t>
            </a:r>
          </a:p>
        </p:txBody>
      </p:sp>
      <p:sp>
        <p:nvSpPr>
          <p:cNvPr id="638" name="Inverse Set  ⊆ Outputs of Components"/>
          <p:cNvSpPr txBox="1">
            <a:spLocks noGrp="1"/>
          </p:cNvSpPr>
          <p:nvPr>
            <p:ph type="title"/>
          </p:nvPr>
        </p:nvSpPr>
        <p:spPr>
          <a:xfrm>
            <a:off x="414288" y="-45849"/>
            <a:ext cx="8226691" cy="2159001"/>
          </a:xfrm>
          <a:prstGeom prst="rect">
            <a:avLst/>
          </a:prstGeom>
        </p:spPr>
        <p:txBody>
          <a:bodyPr/>
          <a:lstStyle>
            <a:lvl1pPr>
              <a:defRPr sz="4000"/>
            </a:lvl1pPr>
          </a:lstStyle>
          <a:p>
            <a:r>
              <a:t>Inverse Set  ⊆ Outputs of Components</a:t>
            </a:r>
          </a:p>
        </p:txBody>
      </p:sp>
      <p:sp>
        <p:nvSpPr>
          <p:cNvPr id="639" name="Rectangle"/>
          <p:cNvSpPr/>
          <p:nvPr/>
        </p:nvSpPr>
        <p:spPr>
          <a:xfrm>
            <a:off x="11249511" y="2988397"/>
            <a:ext cx="1409701" cy="555329"/>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640" name="Image" descr="Image"/>
          <p:cNvPicPr>
            <a:picLocks noChangeAspect="1"/>
          </p:cNvPicPr>
          <p:nvPr/>
        </p:nvPicPr>
        <p:blipFill>
          <a:blip r:embed="rId7"/>
          <a:stretch>
            <a:fillRect/>
          </a:stretch>
        </p:blipFill>
        <p:spPr>
          <a:xfrm>
            <a:off x="11376511" y="3027755"/>
            <a:ext cx="1308101" cy="506743"/>
          </a:xfrm>
          <a:prstGeom prst="rect">
            <a:avLst/>
          </a:prstGeom>
          <a:ln w="12700">
            <a:miter lim="400000"/>
          </a:ln>
        </p:spPr>
      </p:pic>
      <p:pic>
        <p:nvPicPr>
          <p:cNvPr id="641" name="Image" descr="Image"/>
          <p:cNvPicPr>
            <a:picLocks noChangeAspect="1"/>
          </p:cNvPicPr>
          <p:nvPr/>
        </p:nvPicPr>
        <p:blipFill>
          <a:blip r:embed="rId8"/>
          <a:stretch>
            <a:fillRect/>
          </a:stretch>
        </p:blipFill>
        <p:spPr>
          <a:xfrm>
            <a:off x="368749" y="2991915"/>
            <a:ext cx="5943601" cy="1104901"/>
          </a:xfrm>
          <a:prstGeom prst="rect">
            <a:avLst/>
          </a:prstGeom>
          <a:ln w="12700">
            <a:miter lim="400000"/>
          </a:ln>
        </p:spPr>
      </p:pic>
      <p:sp>
        <p:nvSpPr>
          <p:cNvPr id="642" name="."/>
          <p:cNvSpPr txBox="1"/>
          <p:nvPr/>
        </p:nvSpPr>
        <p:spPr>
          <a:xfrm>
            <a:off x="12560663" y="3978897"/>
            <a:ext cx="297211"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r>
              <a:t>.</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We don’t miss a solution"/>
          <p:cNvSpPr txBox="1">
            <a:spLocks noGrp="1"/>
          </p:cNvSpPr>
          <p:nvPr>
            <p:ph type="title"/>
          </p:nvPr>
        </p:nvSpPr>
        <p:spPr>
          <a:xfrm>
            <a:off x="268826" y="-89488"/>
            <a:ext cx="8382494" cy="2159001"/>
          </a:xfrm>
          <a:prstGeom prst="rect">
            <a:avLst/>
          </a:prstGeom>
        </p:spPr>
        <p:txBody>
          <a:bodyPr/>
          <a:lstStyle>
            <a:lvl1pPr>
              <a:defRPr sz="5900"/>
            </a:lvl1pPr>
          </a:lstStyle>
          <a:p>
            <a:r>
              <a:t>We don’t miss a solution</a:t>
            </a:r>
          </a:p>
        </p:txBody>
      </p:sp>
      <p:sp>
        <p:nvSpPr>
          <p:cNvPr id="647" name="We may miss the following solution of form                     at this iteration because we used size 1 components.…"/>
          <p:cNvSpPr txBox="1">
            <a:spLocks noGrp="1"/>
          </p:cNvSpPr>
          <p:nvPr>
            <p:ph type="body" idx="1"/>
          </p:nvPr>
        </p:nvSpPr>
        <p:spPr>
          <a:xfrm>
            <a:off x="535385" y="2062531"/>
            <a:ext cx="12053351" cy="7218994"/>
          </a:xfrm>
          <a:prstGeom prst="rect">
            <a:avLst/>
          </a:prstGeom>
        </p:spPr>
        <p:txBody>
          <a:bodyPr/>
          <a:lstStyle/>
          <a:p>
            <a:pPr marL="444500" indent="-444500"/>
            <a:r>
              <a:t>We may miss the following solution of form                     at this iteration because we used size 1 components.</a:t>
            </a:r>
          </a:p>
          <a:p>
            <a:pPr marL="444500" indent="-444500"/>
            <a:endParaRPr/>
          </a:p>
          <a:p>
            <a:pPr marL="444500" indent="-444500"/>
            <a:endParaRPr/>
          </a:p>
          <a:p>
            <a:pPr marL="444500" indent="-444500"/>
            <a:r>
              <a:t>But we will find it by increasing the component size. </a:t>
            </a:r>
          </a:p>
          <a:p>
            <a:pPr marL="444500" indent="-444500"/>
            <a:r>
              <a:rPr b="1" i="1"/>
              <a:t>Search completeness</a:t>
            </a:r>
            <a:r>
              <a:t>:  if a solution exists, we find it.</a:t>
            </a:r>
          </a:p>
        </p:txBody>
      </p:sp>
      <p:pic>
        <p:nvPicPr>
          <p:cNvPr id="648" name="Rectangle Rectangle" descr="Rectangle Rectangle"/>
          <p:cNvPicPr>
            <a:picLocks/>
          </p:cNvPicPr>
          <p:nvPr/>
        </p:nvPicPr>
        <p:blipFill>
          <a:blip r:embed="rId3"/>
          <a:stretch>
            <a:fillRect/>
          </a:stretch>
        </p:blipFill>
        <p:spPr>
          <a:xfrm>
            <a:off x="2360374" y="4252537"/>
            <a:ext cx="6536449" cy="771846"/>
          </a:xfrm>
          <a:prstGeom prst="rect">
            <a:avLst/>
          </a:prstGeom>
        </p:spPr>
      </p:pic>
      <p:grpSp>
        <p:nvGrpSpPr>
          <p:cNvPr id="652" name="We should’ve used this component (size 6)"/>
          <p:cNvGrpSpPr/>
          <p:nvPr/>
        </p:nvGrpSpPr>
        <p:grpSpPr>
          <a:xfrm>
            <a:off x="4829403" y="5064119"/>
            <a:ext cx="7118006" cy="884074"/>
            <a:chOff x="0" y="0"/>
            <a:chExt cx="7118004" cy="884072"/>
          </a:xfrm>
        </p:grpSpPr>
        <p:sp>
          <p:nvSpPr>
            <p:cNvPr id="651" name="We should’ve used this component (size 6)"/>
            <p:cNvSpPr/>
            <p:nvPr/>
          </p:nvSpPr>
          <p:spPr>
            <a:xfrm>
              <a:off x="26641" y="27219"/>
              <a:ext cx="7059613" cy="825104"/>
            </a:xfrm>
            <a:custGeom>
              <a:avLst/>
              <a:gdLst/>
              <a:ahLst/>
              <a:cxnLst>
                <a:cxn ang="0">
                  <a:pos x="wd2" y="hd2"/>
                </a:cxn>
                <a:cxn ang="5400000">
                  <a:pos x="wd2" y="hd2"/>
                </a:cxn>
                <a:cxn ang="10800000">
                  <a:pos x="wd2" y="hd2"/>
                </a:cxn>
                <a:cxn ang="16200000">
                  <a:pos x="wd2" y="hd2"/>
                </a:cxn>
              </a:cxnLst>
              <a:rect l="0" t="0" r="r" b="b"/>
              <a:pathLst>
                <a:path w="21600" h="21600" extrusionOk="0">
                  <a:moveTo>
                    <a:pt x="750" y="21600"/>
                  </a:moveTo>
                  <a:cubicBezTo>
                    <a:pt x="691" y="21600"/>
                    <a:pt x="642" y="21186"/>
                    <a:pt x="642" y="20675"/>
                  </a:cubicBezTo>
                  <a:lnTo>
                    <a:pt x="642" y="8478"/>
                  </a:lnTo>
                  <a:lnTo>
                    <a:pt x="0" y="0"/>
                  </a:lnTo>
                  <a:lnTo>
                    <a:pt x="1027" y="5278"/>
                  </a:lnTo>
                  <a:lnTo>
                    <a:pt x="21492" y="5278"/>
                  </a:lnTo>
                  <a:cubicBezTo>
                    <a:pt x="21552" y="5278"/>
                    <a:pt x="21600" y="5692"/>
                    <a:pt x="21600" y="6203"/>
                  </a:cubicBezTo>
                  <a:lnTo>
                    <a:pt x="21600" y="20675"/>
                  </a:lnTo>
                  <a:cubicBezTo>
                    <a:pt x="21600" y="21186"/>
                    <a:pt x="21552" y="21600"/>
                    <a:pt x="21492" y="21600"/>
                  </a:cubicBezTo>
                  <a:lnTo>
                    <a:pt x="750" y="2160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3000" b="0">
                  <a:latin typeface="Gill Sans"/>
                  <a:ea typeface="Gill Sans"/>
                  <a:cs typeface="Gill Sans"/>
                  <a:sym typeface="Gill Sans"/>
                </a:defRPr>
              </a:lvl1pPr>
            </a:lstStyle>
            <a:p>
              <a:r>
                <a:t>We should’ve used this component (size 6)</a:t>
              </a:r>
            </a:p>
          </p:txBody>
        </p:sp>
        <p:pic>
          <p:nvPicPr>
            <p:cNvPr id="650" name="We should’ve used this component (size 6) We should’ve used this component (size 6)" descr="We should’ve used this component (size 6) We should’ve used this component (size 6)"/>
            <p:cNvPicPr>
              <a:picLocks/>
            </p:cNvPicPr>
            <p:nvPr/>
          </p:nvPicPr>
          <p:blipFill>
            <a:blip r:embed="rId4"/>
            <a:stretch>
              <a:fillRect/>
            </a:stretch>
          </p:blipFill>
          <p:spPr>
            <a:xfrm>
              <a:off x="-1" y="-1"/>
              <a:ext cx="7118006" cy="884074"/>
            </a:xfrm>
            <a:prstGeom prst="rect">
              <a:avLst/>
            </a:prstGeom>
            <a:effectLst/>
          </p:spPr>
        </p:pic>
      </p:grpSp>
      <p:pic>
        <p:nvPicPr>
          <p:cNvPr id="653" name="Image" descr="Image"/>
          <p:cNvPicPr>
            <a:picLocks noChangeAspect="1"/>
          </p:cNvPicPr>
          <p:nvPr/>
        </p:nvPicPr>
        <p:blipFill>
          <a:blip r:embed="rId5"/>
          <a:stretch>
            <a:fillRect/>
          </a:stretch>
        </p:blipFill>
        <p:spPr>
          <a:xfrm>
            <a:off x="896608" y="4403510"/>
            <a:ext cx="11531601" cy="469901"/>
          </a:xfrm>
          <a:prstGeom prst="rect">
            <a:avLst/>
          </a:prstGeom>
          <a:ln w="12700">
            <a:miter lim="400000"/>
          </a:ln>
        </p:spPr>
      </p:pic>
      <p:pic>
        <p:nvPicPr>
          <p:cNvPr id="654" name="Image" descr="Image"/>
          <p:cNvPicPr>
            <a:picLocks noChangeAspect="1"/>
          </p:cNvPicPr>
          <p:nvPr/>
        </p:nvPicPr>
        <p:blipFill>
          <a:blip r:embed="rId6"/>
          <a:stretch>
            <a:fillRect/>
          </a:stretch>
        </p:blipFill>
        <p:spPr>
          <a:xfrm>
            <a:off x="8529442" y="74533"/>
            <a:ext cx="4276600" cy="1616036"/>
          </a:xfrm>
          <a:prstGeom prst="rect">
            <a:avLst/>
          </a:prstGeom>
          <a:ln w="12700">
            <a:miter lim="400000"/>
          </a:ln>
        </p:spPr>
      </p:pic>
      <p:pic>
        <p:nvPicPr>
          <p:cNvPr id="658" name="Connection Line" descr="Connection Line"/>
          <p:cNvPicPr>
            <a:picLocks/>
          </p:cNvPicPr>
          <p:nvPr/>
        </p:nvPicPr>
        <p:blipFill>
          <a:blip r:embed="rId7"/>
          <a:stretch>
            <a:fillRect/>
          </a:stretch>
        </p:blipFill>
        <p:spPr>
          <a:xfrm>
            <a:off x="10272831" y="492587"/>
            <a:ext cx="1033229" cy="467935"/>
          </a:xfrm>
          <a:prstGeom prst="rect">
            <a:avLst/>
          </a:prstGeom>
        </p:spPr>
      </p:pic>
      <p:pic>
        <p:nvPicPr>
          <p:cNvPr id="660" name="Connection Line" descr="Connection Line"/>
          <p:cNvPicPr>
            <a:picLocks/>
          </p:cNvPicPr>
          <p:nvPr/>
        </p:nvPicPr>
        <p:blipFill>
          <a:blip r:embed="rId8"/>
          <a:stretch>
            <a:fillRect/>
          </a:stretch>
        </p:blipFill>
        <p:spPr>
          <a:xfrm>
            <a:off x="10264945" y="933664"/>
            <a:ext cx="990557" cy="392020"/>
          </a:xfrm>
          <a:prstGeom prst="rect">
            <a:avLst/>
          </a:prstGeom>
        </p:spPr>
      </p:pic>
      <p:pic>
        <p:nvPicPr>
          <p:cNvPr id="657" name="Image" descr="Image"/>
          <p:cNvPicPr>
            <a:picLocks noChangeAspect="1"/>
          </p:cNvPicPr>
          <p:nvPr/>
        </p:nvPicPr>
        <p:blipFill>
          <a:blip r:embed="rId9"/>
          <a:stretch>
            <a:fillRect/>
          </a:stretch>
        </p:blipFill>
        <p:spPr>
          <a:xfrm>
            <a:off x="9349783" y="2845608"/>
            <a:ext cx="2197101" cy="469901"/>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Component Generation"/>
          <p:cNvSpPr txBox="1">
            <a:spLocks noGrp="1"/>
          </p:cNvSpPr>
          <p:nvPr>
            <p:ph type="title"/>
          </p:nvPr>
        </p:nvSpPr>
        <p:spPr>
          <a:xfrm>
            <a:off x="167002" y="-45849"/>
            <a:ext cx="8488068" cy="2159001"/>
          </a:xfrm>
          <a:prstGeom prst="rect">
            <a:avLst/>
          </a:prstGeom>
        </p:spPr>
        <p:txBody>
          <a:bodyPr/>
          <a:lstStyle>
            <a:lvl1pPr>
              <a:defRPr sz="5100"/>
            </a:lvl1pPr>
          </a:lstStyle>
          <a:p>
            <a:r>
              <a:t>Component Generation</a:t>
            </a:r>
          </a:p>
        </p:txBody>
      </p:sp>
      <p:sp>
        <p:nvSpPr>
          <p:cNvPr id="666" name="Now suppose the component size is increased to 3.  Bottom-up enumeration generates"/>
          <p:cNvSpPr txBox="1">
            <a:spLocks noGrp="1"/>
          </p:cNvSpPr>
          <p:nvPr>
            <p:ph type="body" sz="quarter" idx="1"/>
          </p:nvPr>
        </p:nvSpPr>
        <p:spPr>
          <a:xfrm>
            <a:off x="952500" y="2615299"/>
            <a:ext cx="11099800" cy="1548574"/>
          </a:xfrm>
          <a:prstGeom prst="rect">
            <a:avLst/>
          </a:prstGeom>
        </p:spPr>
        <p:txBody>
          <a:bodyPr/>
          <a:lstStyle/>
          <a:p>
            <a:pPr marL="0" indent="0">
              <a:buSzTx/>
              <a:buNone/>
            </a:pPr>
            <a:r>
              <a:t>Now suppose the component size is increased to </a:t>
            </a:r>
            <a:r>
              <a:rPr b="1">
                <a:latin typeface="Courier New"/>
                <a:ea typeface="Courier New"/>
                <a:cs typeface="Courier New"/>
                <a:sym typeface="Courier New"/>
              </a:rPr>
              <a:t>3</a:t>
            </a:r>
            <a:r>
              <a:t>. </a:t>
            </a:r>
            <a:br/>
            <a:r>
              <a:t>Bottom-up enumeration generates</a:t>
            </a:r>
          </a:p>
        </p:txBody>
      </p:sp>
      <p:pic>
        <p:nvPicPr>
          <p:cNvPr id="667" name="Image" descr="Image"/>
          <p:cNvPicPr>
            <a:picLocks noChangeAspect="1"/>
          </p:cNvPicPr>
          <p:nvPr/>
        </p:nvPicPr>
        <p:blipFill>
          <a:blip r:embed="rId3"/>
          <a:stretch>
            <a:fillRect/>
          </a:stretch>
        </p:blipFill>
        <p:spPr>
          <a:xfrm>
            <a:off x="8529442" y="74533"/>
            <a:ext cx="4276600" cy="1616036"/>
          </a:xfrm>
          <a:prstGeom prst="rect">
            <a:avLst/>
          </a:prstGeom>
          <a:ln w="12700">
            <a:miter lim="400000"/>
          </a:ln>
        </p:spPr>
      </p:pic>
      <p:grpSp>
        <p:nvGrpSpPr>
          <p:cNvPr id="670" name="Rectangle"/>
          <p:cNvGrpSpPr/>
          <p:nvPr/>
        </p:nvGrpSpPr>
        <p:grpSpPr>
          <a:xfrm>
            <a:off x="9729540" y="441249"/>
            <a:ext cx="690880" cy="824101"/>
            <a:chOff x="0" y="0"/>
            <a:chExt cx="690879" cy="824099"/>
          </a:xfrm>
        </p:grpSpPr>
        <p:sp>
          <p:nvSpPr>
            <p:cNvPr id="669" name="Rectangle"/>
            <p:cNvSpPr/>
            <p:nvPr/>
          </p:nvSpPr>
          <p:spPr>
            <a:xfrm>
              <a:off x="25400" y="25400"/>
              <a:ext cx="640080" cy="773300"/>
            </a:xfrm>
            <a:prstGeom prst="rect">
              <a:avLst/>
            </a:prstGeom>
            <a:solidFill>
              <a:schemeClr val="accent1">
                <a:alpha val="30435"/>
              </a:scheme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668" name="Rectangle Rectangle" descr="Rectangle Rectangle"/>
            <p:cNvPicPr>
              <a:picLocks/>
            </p:cNvPicPr>
            <p:nvPr/>
          </p:nvPicPr>
          <p:blipFill>
            <a:blip r:embed="rId4"/>
            <a:stretch>
              <a:fillRect/>
            </a:stretch>
          </p:blipFill>
          <p:spPr>
            <a:xfrm>
              <a:off x="0" y="-1"/>
              <a:ext cx="690880" cy="824101"/>
            </a:xfrm>
            <a:prstGeom prst="rect">
              <a:avLst/>
            </a:prstGeom>
            <a:effectLst/>
          </p:spPr>
        </p:pic>
      </p:grpSp>
      <p:pic>
        <p:nvPicPr>
          <p:cNvPr id="671" name="Image" descr="Image"/>
          <p:cNvPicPr>
            <a:picLocks noChangeAspect="1"/>
          </p:cNvPicPr>
          <p:nvPr/>
        </p:nvPicPr>
        <p:blipFill>
          <a:blip r:embed="rId5"/>
          <a:stretch>
            <a:fillRect/>
          </a:stretch>
        </p:blipFill>
        <p:spPr>
          <a:xfrm>
            <a:off x="3422146" y="4666019"/>
            <a:ext cx="5600701" cy="2197101"/>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Suppose now we consider the hypothesis"/>
          <p:cNvSpPr txBox="1">
            <a:spLocks noGrp="1"/>
          </p:cNvSpPr>
          <p:nvPr>
            <p:ph type="body" sz="quarter" idx="1"/>
          </p:nvPr>
        </p:nvSpPr>
        <p:spPr>
          <a:xfrm>
            <a:off x="334975" y="1688932"/>
            <a:ext cx="11099801" cy="1068206"/>
          </a:xfrm>
          <a:prstGeom prst="rect">
            <a:avLst/>
          </a:prstGeom>
        </p:spPr>
        <p:txBody>
          <a:bodyPr/>
          <a:lstStyle>
            <a:lvl1pPr marL="444500" indent="-444500"/>
          </a:lstStyle>
          <a:p>
            <a:r>
              <a:t>Suppose now we consider the hypothesis </a:t>
            </a:r>
          </a:p>
        </p:txBody>
      </p:sp>
      <p:pic>
        <p:nvPicPr>
          <p:cNvPr id="676" name="Image" descr="Image"/>
          <p:cNvPicPr>
            <a:picLocks noChangeAspect="1"/>
          </p:cNvPicPr>
          <p:nvPr/>
        </p:nvPicPr>
        <p:blipFill>
          <a:blip r:embed="rId3"/>
          <a:stretch>
            <a:fillRect/>
          </a:stretch>
        </p:blipFill>
        <p:spPr>
          <a:xfrm>
            <a:off x="3787696" y="2598646"/>
            <a:ext cx="6197601" cy="3924301"/>
          </a:xfrm>
          <a:prstGeom prst="rect">
            <a:avLst/>
          </a:prstGeom>
          <a:ln w="12700">
            <a:miter lim="400000"/>
          </a:ln>
        </p:spPr>
      </p:pic>
      <p:sp>
        <p:nvSpPr>
          <p:cNvPr id="677" name="Inverse Set  ⊆ Outputs of Components"/>
          <p:cNvSpPr txBox="1">
            <a:spLocks noGrp="1"/>
          </p:cNvSpPr>
          <p:nvPr>
            <p:ph type="title"/>
          </p:nvPr>
        </p:nvSpPr>
        <p:spPr>
          <a:xfrm>
            <a:off x="414288" y="-45849"/>
            <a:ext cx="8226691" cy="2159001"/>
          </a:xfrm>
          <a:prstGeom prst="rect">
            <a:avLst/>
          </a:prstGeom>
        </p:spPr>
        <p:txBody>
          <a:bodyPr/>
          <a:lstStyle>
            <a:lvl1pPr>
              <a:defRPr sz="4000"/>
            </a:lvl1pPr>
          </a:lstStyle>
          <a:p>
            <a:r>
              <a:t>Inverse Set  ⊆ Outputs of Components</a:t>
            </a:r>
          </a:p>
        </p:txBody>
      </p:sp>
      <p:pic>
        <p:nvPicPr>
          <p:cNvPr id="678" name="Image" descr="Image"/>
          <p:cNvPicPr>
            <a:picLocks noChangeAspect="1"/>
          </p:cNvPicPr>
          <p:nvPr/>
        </p:nvPicPr>
        <p:blipFill>
          <a:blip r:embed="rId4"/>
          <a:stretch>
            <a:fillRect/>
          </a:stretch>
        </p:blipFill>
        <p:spPr>
          <a:xfrm>
            <a:off x="8529442" y="74533"/>
            <a:ext cx="4276600" cy="1616036"/>
          </a:xfrm>
          <a:prstGeom prst="rect">
            <a:avLst/>
          </a:prstGeom>
          <a:ln w="12700">
            <a:miter lim="400000"/>
          </a:ln>
        </p:spPr>
      </p:pic>
      <p:grpSp>
        <p:nvGrpSpPr>
          <p:cNvPr id="681" name="Rectangle"/>
          <p:cNvGrpSpPr/>
          <p:nvPr/>
        </p:nvGrpSpPr>
        <p:grpSpPr>
          <a:xfrm>
            <a:off x="11096886" y="422100"/>
            <a:ext cx="615308" cy="750091"/>
            <a:chOff x="0" y="0"/>
            <a:chExt cx="615306" cy="750089"/>
          </a:xfrm>
        </p:grpSpPr>
        <p:sp>
          <p:nvSpPr>
            <p:cNvPr id="680" name="Rectangle"/>
            <p:cNvSpPr/>
            <p:nvPr/>
          </p:nvSpPr>
          <p:spPr>
            <a:xfrm>
              <a:off x="25400" y="25400"/>
              <a:ext cx="564507" cy="699290"/>
            </a:xfrm>
            <a:prstGeom prst="rect">
              <a:avLst/>
            </a:prstGeom>
            <a:solidFill>
              <a:schemeClr val="accent1">
                <a:alpha val="30435"/>
              </a:scheme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679" name="Rectangle Rectangle" descr="Rectangle Rectangle"/>
            <p:cNvPicPr>
              <a:picLocks/>
            </p:cNvPicPr>
            <p:nvPr/>
          </p:nvPicPr>
          <p:blipFill>
            <a:blip r:embed="rId5"/>
            <a:stretch>
              <a:fillRect/>
            </a:stretch>
          </p:blipFill>
          <p:spPr>
            <a:xfrm>
              <a:off x="0" y="0"/>
              <a:ext cx="615307" cy="750090"/>
            </a:xfrm>
            <a:prstGeom prst="rect">
              <a:avLst/>
            </a:prstGeom>
            <a:effectLst/>
          </p:spPr>
        </p:pic>
      </p:grpSp>
      <p:sp>
        <p:nvSpPr>
          <p:cNvPr id="682" name="Simple               similar to              needs the following component"/>
          <p:cNvSpPr txBox="1"/>
          <p:nvPr/>
        </p:nvSpPr>
        <p:spPr>
          <a:xfrm>
            <a:off x="227804" y="5807307"/>
            <a:ext cx="13124562" cy="215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444500" indent="-444500" algn="l">
              <a:spcBef>
                <a:spcPts val="4200"/>
              </a:spcBef>
              <a:buSzPct val="145000"/>
              <a:buChar char="•"/>
              <a:defRPr sz="3400" b="0">
                <a:latin typeface="Gill Sans"/>
                <a:ea typeface="Gill Sans"/>
                <a:cs typeface="Gill Sans"/>
                <a:sym typeface="Gill Sans"/>
              </a:defRPr>
            </a:lvl1pPr>
          </a:lstStyle>
          <a:p>
            <a:r>
              <a:t>Simple               similar to              needs the following component</a:t>
            </a:r>
          </a:p>
        </p:txBody>
      </p:sp>
      <p:pic>
        <p:nvPicPr>
          <p:cNvPr id="683" name="Image" descr="Image"/>
          <p:cNvPicPr>
            <a:picLocks noChangeAspect="1"/>
          </p:cNvPicPr>
          <p:nvPr/>
        </p:nvPicPr>
        <p:blipFill>
          <a:blip r:embed="rId6"/>
          <a:stretch>
            <a:fillRect/>
          </a:stretch>
        </p:blipFill>
        <p:spPr>
          <a:xfrm>
            <a:off x="8753028" y="2026923"/>
            <a:ext cx="3426535" cy="444398"/>
          </a:xfrm>
          <a:prstGeom prst="rect">
            <a:avLst/>
          </a:prstGeom>
          <a:ln w="12700">
            <a:miter lim="400000"/>
          </a:ln>
        </p:spPr>
      </p:pic>
      <p:pic>
        <p:nvPicPr>
          <p:cNvPr id="684" name="Image" descr="Image"/>
          <p:cNvPicPr>
            <a:picLocks noChangeAspect="1"/>
          </p:cNvPicPr>
          <p:nvPr/>
        </p:nvPicPr>
        <p:blipFill>
          <a:blip r:embed="rId7"/>
          <a:stretch>
            <a:fillRect/>
          </a:stretch>
        </p:blipFill>
        <p:spPr>
          <a:xfrm>
            <a:off x="828054" y="7759244"/>
            <a:ext cx="11544301" cy="469901"/>
          </a:xfrm>
          <a:prstGeom prst="rect">
            <a:avLst/>
          </a:prstGeom>
          <a:ln w="12700">
            <a:miter lim="400000"/>
          </a:ln>
        </p:spPr>
      </p:pic>
      <p:pic>
        <p:nvPicPr>
          <p:cNvPr id="685" name="Rectangle Rectangle" descr="Rectangle Rectangle"/>
          <p:cNvPicPr>
            <a:picLocks/>
          </p:cNvPicPr>
          <p:nvPr/>
        </p:nvPicPr>
        <p:blipFill>
          <a:blip r:embed="rId8"/>
          <a:stretch>
            <a:fillRect/>
          </a:stretch>
        </p:blipFill>
        <p:spPr>
          <a:xfrm>
            <a:off x="2507556" y="7608272"/>
            <a:ext cx="8134496" cy="771846"/>
          </a:xfrm>
          <a:prstGeom prst="rect">
            <a:avLst/>
          </a:prstGeom>
        </p:spPr>
      </p:pic>
      <p:sp>
        <p:nvSpPr>
          <p:cNvPr id="687" name="."/>
          <p:cNvSpPr txBox="1"/>
          <p:nvPr/>
        </p:nvSpPr>
        <p:spPr>
          <a:xfrm>
            <a:off x="9218408" y="3695492"/>
            <a:ext cx="297211"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r>
              <a:t>.</a:t>
            </a:r>
          </a:p>
        </p:txBody>
      </p:sp>
      <p:pic>
        <p:nvPicPr>
          <p:cNvPr id="688" name="Image" descr="Image"/>
          <p:cNvPicPr>
            <a:picLocks noChangeAspect="1"/>
          </p:cNvPicPr>
          <p:nvPr/>
        </p:nvPicPr>
        <p:blipFill>
          <a:blip r:embed="rId9"/>
          <a:stretch>
            <a:fillRect/>
          </a:stretch>
        </p:blipFill>
        <p:spPr>
          <a:xfrm>
            <a:off x="5415483" y="6687071"/>
            <a:ext cx="1447612" cy="359337"/>
          </a:xfrm>
          <a:prstGeom prst="rect">
            <a:avLst/>
          </a:prstGeom>
          <a:ln w="12700">
            <a:miter lim="400000"/>
          </a:ln>
        </p:spPr>
      </p:pic>
      <p:pic>
        <p:nvPicPr>
          <p:cNvPr id="689" name="Image" descr="Image"/>
          <p:cNvPicPr>
            <a:picLocks noChangeAspect="1"/>
          </p:cNvPicPr>
          <p:nvPr/>
        </p:nvPicPr>
        <p:blipFill>
          <a:blip r:embed="rId10"/>
          <a:stretch>
            <a:fillRect/>
          </a:stretch>
        </p:blipFill>
        <p:spPr>
          <a:xfrm>
            <a:off x="1972517" y="6695201"/>
            <a:ext cx="1593589" cy="408614"/>
          </a:xfrm>
          <a:prstGeom prst="rect">
            <a:avLst/>
          </a:prstGeom>
          <a:ln w="12700">
            <a:miter lim="400000"/>
          </a:ln>
        </p:spPr>
      </p:pic>
      <p:sp>
        <p:nvSpPr>
          <p:cNvPr id="690" name="which is large (size 9) and cannot be efficiently generated."/>
          <p:cNvSpPr txBox="1"/>
          <p:nvPr/>
        </p:nvSpPr>
        <p:spPr>
          <a:xfrm>
            <a:off x="186704" y="8350815"/>
            <a:ext cx="13004801" cy="1044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l">
              <a:spcBef>
                <a:spcPts val="4200"/>
              </a:spcBef>
              <a:defRPr sz="3400" b="0">
                <a:latin typeface="Gill Sans"/>
                <a:ea typeface="Gill Sans"/>
                <a:cs typeface="Gill Sans"/>
                <a:sym typeface="Gill Sans"/>
              </a:defRPr>
            </a:lvl1pPr>
          </a:lstStyle>
          <a:p>
            <a:r>
              <a:t>which is large (size 9) and cannot be efficiently generated.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Component-guided Inverse Function"/>
          <p:cNvSpPr txBox="1">
            <a:spLocks noGrp="1"/>
          </p:cNvSpPr>
          <p:nvPr>
            <p:ph type="title"/>
          </p:nvPr>
        </p:nvSpPr>
        <p:spPr>
          <a:xfrm>
            <a:off x="595321" y="-118580"/>
            <a:ext cx="11814158" cy="2159001"/>
          </a:xfrm>
          <a:prstGeom prst="rect">
            <a:avLst/>
          </a:prstGeom>
        </p:spPr>
        <p:txBody>
          <a:bodyPr/>
          <a:lstStyle>
            <a:lvl1pPr>
              <a:defRPr sz="5100"/>
            </a:lvl1pPr>
          </a:lstStyle>
          <a:p>
            <a:r>
              <a:t>Component-guided Inverse Function</a:t>
            </a:r>
          </a:p>
        </p:txBody>
      </p:sp>
      <p:sp>
        <p:nvSpPr>
          <p:cNvPr id="695" name="We generate subproblems that can be eventually solved by the current small components.…"/>
          <p:cNvSpPr txBox="1">
            <a:spLocks noGrp="1"/>
          </p:cNvSpPr>
          <p:nvPr>
            <p:ph type="body" idx="1"/>
          </p:nvPr>
        </p:nvSpPr>
        <p:spPr>
          <a:xfrm>
            <a:off x="952500" y="744405"/>
            <a:ext cx="11099800" cy="6286501"/>
          </a:xfrm>
          <a:prstGeom prst="rect">
            <a:avLst/>
          </a:prstGeom>
        </p:spPr>
        <p:txBody>
          <a:bodyPr/>
          <a:lstStyle/>
          <a:p>
            <a:pPr marL="444500" indent="-444500"/>
            <a:r>
              <a:t>We generate subproblems that can be eventually solved by the current small components. </a:t>
            </a:r>
          </a:p>
          <a:p>
            <a:pPr marL="444500" indent="-444500"/>
            <a:r>
              <a:t>Our                    : find a component producing strings most similar to the desired outputs → </a:t>
            </a:r>
          </a:p>
          <a:p>
            <a:pPr marL="444500" indent="-444500"/>
            <a:r>
              <a:t>Compute </a:t>
            </a:r>
            <a:r>
              <a:rPr i="1"/>
              <a:t>alignments </a:t>
            </a:r>
            <a:r>
              <a:t>and generate specs for arguments</a:t>
            </a:r>
          </a:p>
        </p:txBody>
      </p:sp>
      <p:pic>
        <p:nvPicPr>
          <p:cNvPr id="696" name="Image" descr="Image"/>
          <p:cNvPicPr>
            <a:picLocks noChangeAspect="1"/>
          </p:cNvPicPr>
          <p:nvPr/>
        </p:nvPicPr>
        <p:blipFill>
          <a:blip r:embed="rId3"/>
          <a:stretch>
            <a:fillRect/>
          </a:stretch>
        </p:blipFill>
        <p:spPr>
          <a:xfrm>
            <a:off x="2453365" y="3582855"/>
            <a:ext cx="1981201" cy="508001"/>
          </a:xfrm>
          <a:prstGeom prst="rect">
            <a:avLst/>
          </a:prstGeom>
          <a:ln w="12700">
            <a:miter lim="400000"/>
          </a:ln>
        </p:spPr>
      </p:pic>
      <p:pic>
        <p:nvPicPr>
          <p:cNvPr id="697" name="Image" descr="Image"/>
          <p:cNvPicPr>
            <a:picLocks noChangeAspect="1"/>
          </p:cNvPicPr>
          <p:nvPr/>
        </p:nvPicPr>
        <p:blipFill>
          <a:blip r:embed="rId4"/>
          <a:stretch>
            <a:fillRect/>
          </a:stretch>
        </p:blipFill>
        <p:spPr>
          <a:xfrm>
            <a:off x="8759387" y="4324161"/>
            <a:ext cx="2882901" cy="469901"/>
          </a:xfrm>
          <a:prstGeom prst="rect">
            <a:avLst/>
          </a:prstGeom>
          <a:ln w="12700">
            <a:miter lim="400000"/>
          </a:ln>
        </p:spPr>
      </p:pic>
      <p:pic>
        <p:nvPicPr>
          <p:cNvPr id="698" name="Image" descr="Image"/>
          <p:cNvPicPr>
            <a:picLocks noChangeAspect="1"/>
          </p:cNvPicPr>
          <p:nvPr/>
        </p:nvPicPr>
        <p:blipFill>
          <a:blip r:embed="rId5"/>
          <a:stretch>
            <a:fillRect/>
          </a:stretch>
        </p:blipFill>
        <p:spPr>
          <a:xfrm>
            <a:off x="821219" y="6320821"/>
            <a:ext cx="11595101" cy="2755901"/>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Component-guided Inverse Function"/>
          <p:cNvSpPr txBox="1">
            <a:spLocks noGrp="1"/>
          </p:cNvSpPr>
          <p:nvPr>
            <p:ph type="title"/>
          </p:nvPr>
        </p:nvSpPr>
        <p:spPr>
          <a:prstGeom prst="rect">
            <a:avLst/>
          </a:prstGeom>
        </p:spPr>
        <p:txBody>
          <a:bodyPr/>
          <a:lstStyle>
            <a:lvl1pPr>
              <a:defRPr sz="4900"/>
            </a:lvl1pPr>
          </a:lstStyle>
          <a:p>
            <a:r>
              <a:t>Component-guided Inverse Function</a:t>
            </a:r>
          </a:p>
        </p:txBody>
      </p:sp>
      <p:pic>
        <p:nvPicPr>
          <p:cNvPr id="703" name="Image" descr="Image"/>
          <p:cNvPicPr>
            <a:picLocks noChangeAspect="1"/>
          </p:cNvPicPr>
          <p:nvPr/>
        </p:nvPicPr>
        <p:blipFill>
          <a:blip r:embed="rId3"/>
          <a:stretch>
            <a:fillRect/>
          </a:stretch>
        </p:blipFill>
        <p:spPr>
          <a:xfrm>
            <a:off x="5847369" y="1781301"/>
            <a:ext cx="6197601" cy="4241801"/>
          </a:xfrm>
          <a:prstGeom prst="rect">
            <a:avLst/>
          </a:prstGeom>
          <a:ln w="12700">
            <a:miter lim="400000"/>
          </a:ln>
        </p:spPr>
      </p:pic>
      <p:pic>
        <p:nvPicPr>
          <p:cNvPr id="704" name="Image" descr="Image"/>
          <p:cNvPicPr>
            <a:picLocks noChangeAspect="1"/>
          </p:cNvPicPr>
          <p:nvPr/>
        </p:nvPicPr>
        <p:blipFill>
          <a:blip r:embed="rId4"/>
          <a:stretch>
            <a:fillRect/>
          </a:stretch>
        </p:blipFill>
        <p:spPr>
          <a:xfrm>
            <a:off x="1300687" y="6640838"/>
            <a:ext cx="7785101" cy="2755901"/>
          </a:xfrm>
          <a:prstGeom prst="rect">
            <a:avLst/>
          </a:prstGeom>
          <a:ln w="12700">
            <a:miter lim="400000"/>
          </a:ln>
        </p:spPr>
      </p:pic>
      <p:grpSp>
        <p:nvGrpSpPr>
          <p:cNvPr id="707" name="Rectangle"/>
          <p:cNvGrpSpPr/>
          <p:nvPr/>
        </p:nvGrpSpPr>
        <p:grpSpPr>
          <a:xfrm>
            <a:off x="1326919" y="7203582"/>
            <a:ext cx="4100125" cy="548084"/>
            <a:chOff x="0" y="0"/>
            <a:chExt cx="4100123" cy="548082"/>
          </a:xfrm>
        </p:grpSpPr>
        <p:sp>
          <p:nvSpPr>
            <p:cNvPr id="706" name="Rectangle"/>
            <p:cNvSpPr/>
            <p:nvPr/>
          </p:nvSpPr>
          <p:spPr>
            <a:xfrm>
              <a:off x="31750" y="31750"/>
              <a:ext cx="4036624" cy="484583"/>
            </a:xfrm>
            <a:prstGeom prst="rect">
              <a:avLst/>
            </a:prstGeom>
            <a:solidFill>
              <a:srgbClr val="3476B6">
                <a:alpha val="25000"/>
              </a:srgb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705" name="Rectangle Rectangle" descr="Rectangle Rectangle"/>
            <p:cNvPicPr>
              <a:picLocks/>
            </p:cNvPicPr>
            <p:nvPr/>
          </p:nvPicPr>
          <p:blipFill>
            <a:blip r:embed="rId5"/>
            <a:stretch>
              <a:fillRect/>
            </a:stretch>
          </p:blipFill>
          <p:spPr>
            <a:xfrm>
              <a:off x="0" y="0"/>
              <a:ext cx="4100124" cy="548083"/>
            </a:xfrm>
            <a:prstGeom prst="rect">
              <a:avLst/>
            </a:prstGeom>
            <a:effectLst/>
          </p:spPr>
        </p:pic>
      </p:grpSp>
      <p:grpSp>
        <p:nvGrpSpPr>
          <p:cNvPr id="710" name="Desired outputs for S1"/>
          <p:cNvGrpSpPr/>
          <p:nvPr/>
        </p:nvGrpSpPr>
        <p:grpSpPr>
          <a:xfrm>
            <a:off x="7911615" y="6682296"/>
            <a:ext cx="4874317" cy="1104901"/>
            <a:chOff x="0" y="0"/>
            <a:chExt cx="4874316" cy="1104900"/>
          </a:xfrm>
        </p:grpSpPr>
        <p:sp>
          <p:nvSpPr>
            <p:cNvPr id="709" name="Desired outputs for S1"/>
            <p:cNvSpPr/>
            <p:nvPr/>
          </p:nvSpPr>
          <p:spPr>
            <a:xfrm>
              <a:off x="31750" y="31750"/>
              <a:ext cx="4810817" cy="1041400"/>
            </a:xfrm>
            <a:custGeom>
              <a:avLst/>
              <a:gdLst/>
              <a:ahLst/>
              <a:cxnLst>
                <a:cxn ang="0">
                  <a:pos x="wd2" y="hd2"/>
                </a:cxn>
                <a:cxn ang="5400000">
                  <a:pos x="wd2" y="hd2"/>
                </a:cxn>
                <a:cxn ang="10800000">
                  <a:pos x="wd2" y="hd2"/>
                </a:cxn>
                <a:cxn ang="16200000">
                  <a:pos x="wd2" y="hd2"/>
                </a:cxn>
              </a:cxnLst>
              <a:rect l="0" t="0" r="r" b="b"/>
              <a:pathLst>
                <a:path w="21600" h="21600" extrusionOk="0">
                  <a:moveTo>
                    <a:pt x="0" y="20013"/>
                  </a:moveTo>
                  <a:lnTo>
                    <a:pt x="0" y="1587"/>
                  </a:lnTo>
                  <a:cubicBezTo>
                    <a:pt x="0" y="710"/>
                    <a:pt x="154" y="0"/>
                    <a:pt x="344" y="0"/>
                  </a:cubicBezTo>
                  <a:lnTo>
                    <a:pt x="21256" y="0"/>
                  </a:lnTo>
                  <a:cubicBezTo>
                    <a:pt x="21446" y="0"/>
                    <a:pt x="21600" y="710"/>
                    <a:pt x="21600" y="1587"/>
                  </a:cubicBezTo>
                  <a:lnTo>
                    <a:pt x="21600" y="20013"/>
                  </a:lnTo>
                  <a:cubicBezTo>
                    <a:pt x="21600" y="20890"/>
                    <a:pt x="21446" y="21600"/>
                    <a:pt x="21256" y="21600"/>
                  </a:cubicBezTo>
                  <a:lnTo>
                    <a:pt x="344" y="21600"/>
                  </a:lnTo>
                  <a:cubicBezTo>
                    <a:pt x="154" y="21600"/>
                    <a:pt x="0" y="20890"/>
                    <a:pt x="0" y="20013"/>
                  </a:cubicBez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defRPr sz="3100" b="0">
                  <a:solidFill>
                    <a:schemeClr val="accent1">
                      <a:lumOff val="-13575"/>
                    </a:schemeClr>
                  </a:solidFill>
                  <a:latin typeface="+mn-lt"/>
                  <a:ea typeface="+mn-ea"/>
                  <a:cs typeface="+mn-cs"/>
                  <a:sym typeface="Helvetica Neue Medium"/>
                </a:defRPr>
              </a:pPr>
              <a:r>
                <a:t>Desired outputs for </a:t>
              </a:r>
              <a:r>
                <a:rPr i="1">
                  <a:latin typeface="Helvetica Neue"/>
                  <a:ea typeface="Helvetica Neue"/>
                  <a:cs typeface="Helvetica Neue"/>
                  <a:sym typeface="Helvetica Neue"/>
                </a:rPr>
                <a:t>S</a:t>
              </a:r>
              <a:r>
                <a:rPr i="1" baseline="-5999">
                  <a:latin typeface="Helvetica Neue"/>
                  <a:ea typeface="Helvetica Neue"/>
                  <a:cs typeface="Helvetica Neue"/>
                  <a:sym typeface="Helvetica Neue"/>
                </a:rPr>
                <a:t>1</a:t>
              </a:r>
            </a:p>
          </p:txBody>
        </p:sp>
        <p:pic>
          <p:nvPicPr>
            <p:cNvPr id="708" name="Desired outputs for S1 Desired outputs for S1" descr="Desired outputs for S1 Desired outputs for S1"/>
            <p:cNvPicPr>
              <a:picLocks/>
            </p:cNvPicPr>
            <p:nvPr/>
          </p:nvPicPr>
          <p:blipFill>
            <a:blip r:embed="rId6"/>
            <a:stretch>
              <a:fillRect/>
            </a:stretch>
          </p:blipFill>
          <p:spPr>
            <a:xfrm>
              <a:off x="0" y="0"/>
              <a:ext cx="4874317" cy="1104900"/>
            </a:xfrm>
            <a:prstGeom prst="rect">
              <a:avLst/>
            </a:prstGeom>
            <a:effectLst/>
          </p:spPr>
        </p:pic>
      </p:grpSp>
      <p:grpSp>
        <p:nvGrpSpPr>
          <p:cNvPr id="713" name="Rectangle"/>
          <p:cNvGrpSpPr/>
          <p:nvPr/>
        </p:nvGrpSpPr>
        <p:grpSpPr>
          <a:xfrm>
            <a:off x="5352313" y="6626824"/>
            <a:ext cx="2190760" cy="619962"/>
            <a:chOff x="0" y="0"/>
            <a:chExt cx="2190759" cy="619961"/>
          </a:xfrm>
        </p:grpSpPr>
        <p:sp>
          <p:nvSpPr>
            <p:cNvPr id="712" name="Rectangle"/>
            <p:cNvSpPr/>
            <p:nvPr/>
          </p:nvSpPr>
          <p:spPr>
            <a:xfrm>
              <a:off x="31750" y="31750"/>
              <a:ext cx="2127260" cy="556462"/>
            </a:xfrm>
            <a:prstGeom prst="rect">
              <a:avLst/>
            </a:prstGeom>
            <a:solidFill>
              <a:srgbClr val="3476B6">
                <a:alpha val="25000"/>
              </a:srgb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711" name="Rectangle Rectangle" descr="Rectangle Rectangle"/>
            <p:cNvPicPr>
              <a:picLocks/>
            </p:cNvPicPr>
            <p:nvPr/>
          </p:nvPicPr>
          <p:blipFill>
            <a:blip r:embed="rId7"/>
            <a:stretch>
              <a:fillRect/>
            </a:stretch>
          </p:blipFill>
          <p:spPr>
            <a:xfrm>
              <a:off x="0" y="0"/>
              <a:ext cx="2190760" cy="619962"/>
            </a:xfrm>
            <a:prstGeom prst="rect">
              <a:avLst/>
            </a:prstGeom>
            <a:effectLst/>
          </p:spPr>
        </p:pic>
      </p:grpSp>
      <p:grpSp>
        <p:nvGrpSpPr>
          <p:cNvPr id="716" name="Rectangle"/>
          <p:cNvGrpSpPr/>
          <p:nvPr/>
        </p:nvGrpSpPr>
        <p:grpSpPr>
          <a:xfrm>
            <a:off x="6132272" y="8222994"/>
            <a:ext cx="2949949" cy="619963"/>
            <a:chOff x="0" y="0"/>
            <a:chExt cx="2949948" cy="619961"/>
          </a:xfrm>
        </p:grpSpPr>
        <p:sp>
          <p:nvSpPr>
            <p:cNvPr id="715" name="Rectangle"/>
            <p:cNvSpPr/>
            <p:nvPr/>
          </p:nvSpPr>
          <p:spPr>
            <a:xfrm>
              <a:off x="31750" y="31750"/>
              <a:ext cx="2886449" cy="556462"/>
            </a:xfrm>
            <a:prstGeom prst="rect">
              <a:avLst/>
            </a:prstGeom>
            <a:solidFill>
              <a:srgbClr val="3476B6">
                <a:alpha val="25000"/>
              </a:srgb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714" name="Rectangle Rectangle" descr="Rectangle Rectangle"/>
            <p:cNvPicPr>
              <a:picLocks/>
            </p:cNvPicPr>
            <p:nvPr/>
          </p:nvPicPr>
          <p:blipFill>
            <a:blip r:embed="rId8"/>
            <a:stretch>
              <a:fillRect/>
            </a:stretch>
          </p:blipFill>
          <p:spPr>
            <a:xfrm>
              <a:off x="0" y="0"/>
              <a:ext cx="2949949" cy="619962"/>
            </a:xfrm>
            <a:prstGeom prst="rect">
              <a:avLst/>
            </a:prstGeom>
            <a:effectLst/>
          </p:spPr>
        </p:pic>
      </p:grpSp>
      <p:grpSp>
        <p:nvGrpSpPr>
          <p:cNvPr id="719" name="Rectangle"/>
          <p:cNvGrpSpPr/>
          <p:nvPr/>
        </p:nvGrpSpPr>
        <p:grpSpPr>
          <a:xfrm>
            <a:off x="1337773" y="8785207"/>
            <a:ext cx="4874317" cy="548083"/>
            <a:chOff x="0" y="0"/>
            <a:chExt cx="4874316" cy="548082"/>
          </a:xfrm>
        </p:grpSpPr>
        <p:sp>
          <p:nvSpPr>
            <p:cNvPr id="718" name="Rectangle"/>
            <p:cNvSpPr/>
            <p:nvPr/>
          </p:nvSpPr>
          <p:spPr>
            <a:xfrm>
              <a:off x="31750" y="31750"/>
              <a:ext cx="4810817" cy="484583"/>
            </a:xfrm>
            <a:prstGeom prst="rect">
              <a:avLst/>
            </a:prstGeom>
            <a:solidFill>
              <a:srgbClr val="3476B6">
                <a:alpha val="25000"/>
              </a:srgb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717" name="Rectangle Rectangle" descr="Rectangle Rectangle"/>
            <p:cNvPicPr>
              <a:picLocks/>
            </p:cNvPicPr>
            <p:nvPr/>
          </p:nvPicPr>
          <p:blipFill>
            <a:blip r:embed="rId9"/>
            <a:stretch>
              <a:fillRect/>
            </a:stretch>
          </p:blipFill>
          <p:spPr>
            <a:xfrm>
              <a:off x="0" y="0"/>
              <a:ext cx="4874317" cy="548083"/>
            </a:xfrm>
            <a:prstGeom prst="rect">
              <a:avLst/>
            </a:prstGeom>
            <a:effectLst/>
          </p:spPr>
        </p:pic>
      </p:grpSp>
      <p:sp>
        <p:nvSpPr>
          <p:cNvPr id="720" name="Rectangle"/>
          <p:cNvSpPr/>
          <p:nvPr/>
        </p:nvSpPr>
        <p:spPr>
          <a:xfrm>
            <a:off x="9904103" y="1752065"/>
            <a:ext cx="1608372" cy="619963"/>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721" name="Image" descr="Image"/>
          <p:cNvPicPr>
            <a:picLocks noChangeAspect="1"/>
          </p:cNvPicPr>
          <p:nvPr/>
        </p:nvPicPr>
        <p:blipFill>
          <a:blip r:embed="rId10"/>
          <a:stretch>
            <a:fillRect/>
          </a:stretch>
        </p:blipFill>
        <p:spPr>
          <a:xfrm>
            <a:off x="10003439" y="1788996"/>
            <a:ext cx="1409701" cy="546101"/>
          </a:xfrm>
          <a:prstGeom prst="rect">
            <a:avLst/>
          </a:prstGeom>
          <a:ln w="12700">
            <a:miter lim="400000"/>
          </a:ln>
        </p:spPr>
      </p:pic>
      <p:sp>
        <p:nvSpPr>
          <p:cNvPr id="722" name="."/>
          <p:cNvSpPr txBox="1"/>
          <p:nvPr/>
        </p:nvSpPr>
        <p:spPr>
          <a:xfrm>
            <a:off x="11269218" y="2908134"/>
            <a:ext cx="297210"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r>
              <a: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6" name="Image" descr="Image"/>
          <p:cNvPicPr>
            <a:picLocks noChangeAspect="1"/>
          </p:cNvPicPr>
          <p:nvPr/>
        </p:nvPicPr>
        <p:blipFill>
          <a:blip r:embed="rId3"/>
          <a:stretch>
            <a:fillRect/>
          </a:stretch>
        </p:blipFill>
        <p:spPr>
          <a:xfrm>
            <a:off x="4808179" y="1955856"/>
            <a:ext cx="7810501" cy="4241801"/>
          </a:xfrm>
          <a:prstGeom prst="rect">
            <a:avLst/>
          </a:prstGeom>
          <a:ln w="12700">
            <a:miter lim="400000"/>
          </a:ln>
        </p:spPr>
      </p:pic>
      <p:pic>
        <p:nvPicPr>
          <p:cNvPr id="727" name="Image" descr="Image"/>
          <p:cNvPicPr>
            <a:picLocks noChangeAspect="1"/>
          </p:cNvPicPr>
          <p:nvPr/>
        </p:nvPicPr>
        <p:blipFill>
          <a:blip r:embed="rId4"/>
          <a:stretch>
            <a:fillRect/>
          </a:stretch>
        </p:blipFill>
        <p:spPr>
          <a:xfrm>
            <a:off x="1300687" y="6640838"/>
            <a:ext cx="7785101" cy="2755901"/>
          </a:xfrm>
          <a:prstGeom prst="rect">
            <a:avLst/>
          </a:prstGeom>
          <a:ln w="12700">
            <a:miter lim="400000"/>
          </a:ln>
        </p:spPr>
      </p:pic>
      <p:grpSp>
        <p:nvGrpSpPr>
          <p:cNvPr id="730" name="Rectangle"/>
          <p:cNvGrpSpPr/>
          <p:nvPr/>
        </p:nvGrpSpPr>
        <p:grpSpPr>
          <a:xfrm>
            <a:off x="6148821" y="8189124"/>
            <a:ext cx="707158" cy="637578"/>
            <a:chOff x="0" y="0"/>
            <a:chExt cx="707156" cy="637576"/>
          </a:xfrm>
        </p:grpSpPr>
        <p:sp>
          <p:nvSpPr>
            <p:cNvPr id="729" name="Rectangle"/>
            <p:cNvSpPr/>
            <p:nvPr/>
          </p:nvSpPr>
          <p:spPr>
            <a:xfrm>
              <a:off x="31750" y="31750"/>
              <a:ext cx="643657" cy="574077"/>
            </a:xfrm>
            <a:prstGeom prst="rect">
              <a:avLst/>
            </a:prstGeom>
            <a:solidFill>
              <a:srgbClr val="A52A17">
                <a:alpha val="25000"/>
              </a:srgb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728" name="Rectangle Rectangle" descr="Rectangle Rectangle"/>
            <p:cNvPicPr>
              <a:picLocks/>
            </p:cNvPicPr>
            <p:nvPr/>
          </p:nvPicPr>
          <p:blipFill>
            <a:blip r:embed="rId5"/>
            <a:stretch>
              <a:fillRect/>
            </a:stretch>
          </p:blipFill>
          <p:spPr>
            <a:xfrm>
              <a:off x="0" y="0"/>
              <a:ext cx="707157" cy="637577"/>
            </a:xfrm>
            <a:prstGeom prst="rect">
              <a:avLst/>
            </a:prstGeom>
            <a:effectLst/>
          </p:spPr>
        </p:pic>
      </p:grpSp>
      <p:grpSp>
        <p:nvGrpSpPr>
          <p:cNvPr id="733" name="Rectangle"/>
          <p:cNvGrpSpPr/>
          <p:nvPr/>
        </p:nvGrpSpPr>
        <p:grpSpPr>
          <a:xfrm>
            <a:off x="5379204" y="6628761"/>
            <a:ext cx="707157" cy="637577"/>
            <a:chOff x="0" y="0"/>
            <a:chExt cx="707156" cy="637576"/>
          </a:xfrm>
        </p:grpSpPr>
        <p:sp>
          <p:nvSpPr>
            <p:cNvPr id="732" name="Rectangle"/>
            <p:cNvSpPr/>
            <p:nvPr/>
          </p:nvSpPr>
          <p:spPr>
            <a:xfrm>
              <a:off x="31750" y="31750"/>
              <a:ext cx="643657" cy="574077"/>
            </a:xfrm>
            <a:prstGeom prst="rect">
              <a:avLst/>
            </a:prstGeom>
            <a:solidFill>
              <a:srgbClr val="A52A17">
                <a:alpha val="25000"/>
              </a:srgb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731" name="Rectangle Rectangle" descr="Rectangle Rectangle"/>
            <p:cNvPicPr>
              <a:picLocks/>
            </p:cNvPicPr>
            <p:nvPr/>
          </p:nvPicPr>
          <p:blipFill>
            <a:blip r:embed="rId5"/>
            <a:stretch>
              <a:fillRect/>
            </a:stretch>
          </p:blipFill>
          <p:spPr>
            <a:xfrm>
              <a:off x="0" y="0"/>
              <a:ext cx="707157" cy="637577"/>
            </a:xfrm>
            <a:prstGeom prst="rect">
              <a:avLst/>
            </a:prstGeom>
            <a:effectLst/>
          </p:spPr>
        </p:pic>
      </p:grpSp>
      <p:grpSp>
        <p:nvGrpSpPr>
          <p:cNvPr id="736" name="Desired output for S2"/>
          <p:cNvGrpSpPr/>
          <p:nvPr/>
        </p:nvGrpSpPr>
        <p:grpSpPr>
          <a:xfrm>
            <a:off x="7805875" y="6978428"/>
            <a:ext cx="4874317" cy="1035804"/>
            <a:chOff x="0" y="0"/>
            <a:chExt cx="4874316" cy="1035802"/>
          </a:xfrm>
        </p:grpSpPr>
        <p:sp>
          <p:nvSpPr>
            <p:cNvPr id="735" name="Desired output for S2"/>
            <p:cNvSpPr/>
            <p:nvPr/>
          </p:nvSpPr>
          <p:spPr>
            <a:xfrm>
              <a:off x="31750" y="31750"/>
              <a:ext cx="4810817" cy="972303"/>
            </a:xfrm>
            <a:custGeom>
              <a:avLst/>
              <a:gdLst/>
              <a:ahLst/>
              <a:cxnLst>
                <a:cxn ang="0">
                  <a:pos x="wd2" y="hd2"/>
                </a:cxn>
                <a:cxn ang="5400000">
                  <a:pos x="wd2" y="hd2"/>
                </a:cxn>
                <a:cxn ang="10800000">
                  <a:pos x="wd2" y="hd2"/>
                </a:cxn>
                <a:cxn ang="16200000">
                  <a:pos x="wd2" y="hd2"/>
                </a:cxn>
              </a:cxnLst>
              <a:rect l="0" t="0" r="r" b="b"/>
              <a:pathLst>
                <a:path w="21600" h="21600" extrusionOk="0">
                  <a:moveTo>
                    <a:pt x="0" y="19900"/>
                  </a:moveTo>
                  <a:lnTo>
                    <a:pt x="0" y="1700"/>
                  </a:lnTo>
                  <a:cubicBezTo>
                    <a:pt x="0" y="761"/>
                    <a:pt x="154" y="0"/>
                    <a:pt x="344" y="0"/>
                  </a:cubicBezTo>
                  <a:lnTo>
                    <a:pt x="21256" y="0"/>
                  </a:lnTo>
                  <a:cubicBezTo>
                    <a:pt x="21446" y="0"/>
                    <a:pt x="21600" y="761"/>
                    <a:pt x="21600" y="1700"/>
                  </a:cubicBezTo>
                  <a:lnTo>
                    <a:pt x="21600" y="19900"/>
                  </a:lnTo>
                  <a:cubicBezTo>
                    <a:pt x="21600" y="20839"/>
                    <a:pt x="21446" y="21600"/>
                    <a:pt x="21256" y="21600"/>
                  </a:cubicBezTo>
                  <a:lnTo>
                    <a:pt x="344" y="21600"/>
                  </a:lnTo>
                  <a:cubicBezTo>
                    <a:pt x="154" y="21600"/>
                    <a:pt x="0" y="20839"/>
                    <a:pt x="0" y="19900"/>
                  </a:cubicBez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defRPr sz="3100" b="0">
                  <a:solidFill>
                    <a:schemeClr val="accent5">
                      <a:lumOff val="-29866"/>
                    </a:schemeClr>
                  </a:solidFill>
                  <a:latin typeface="+mn-lt"/>
                  <a:ea typeface="+mn-ea"/>
                  <a:cs typeface="+mn-cs"/>
                  <a:sym typeface="Helvetica Neue Medium"/>
                </a:defRPr>
              </a:pPr>
              <a:r>
                <a:t>Desired output for </a:t>
              </a:r>
              <a:r>
                <a:rPr i="1">
                  <a:latin typeface="Helvetica Neue"/>
                  <a:ea typeface="Helvetica Neue"/>
                  <a:cs typeface="Helvetica Neue"/>
                  <a:sym typeface="Helvetica Neue"/>
                </a:rPr>
                <a:t>S</a:t>
              </a:r>
              <a:r>
                <a:rPr i="1" baseline="-5999">
                  <a:latin typeface="Helvetica Neue"/>
                  <a:ea typeface="Helvetica Neue"/>
                  <a:cs typeface="Helvetica Neue"/>
                  <a:sym typeface="Helvetica Neue"/>
                </a:rPr>
                <a:t>2</a:t>
              </a:r>
              <a:r>
                <a:t> </a:t>
              </a:r>
            </a:p>
          </p:txBody>
        </p:sp>
        <p:pic>
          <p:nvPicPr>
            <p:cNvPr id="734" name="Desired output for S2 Desired output for S2 " descr="Desired output for S2 Desired output for S2 "/>
            <p:cNvPicPr>
              <a:picLocks/>
            </p:cNvPicPr>
            <p:nvPr/>
          </p:nvPicPr>
          <p:blipFill>
            <a:blip r:embed="rId6"/>
            <a:stretch>
              <a:fillRect/>
            </a:stretch>
          </p:blipFill>
          <p:spPr>
            <a:xfrm>
              <a:off x="0" y="0"/>
              <a:ext cx="4874317" cy="1035803"/>
            </a:xfrm>
            <a:prstGeom prst="rect">
              <a:avLst/>
            </a:prstGeom>
            <a:effectLst/>
          </p:spPr>
        </p:pic>
      </p:grpSp>
      <p:sp>
        <p:nvSpPr>
          <p:cNvPr id="737" name="Rectangle"/>
          <p:cNvSpPr/>
          <p:nvPr/>
        </p:nvSpPr>
        <p:spPr>
          <a:xfrm>
            <a:off x="8798589" y="1928466"/>
            <a:ext cx="1682864" cy="619963"/>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738" name="Image" descr="Image"/>
          <p:cNvPicPr>
            <a:picLocks noChangeAspect="1"/>
          </p:cNvPicPr>
          <p:nvPr/>
        </p:nvPicPr>
        <p:blipFill>
          <a:blip r:embed="rId7"/>
          <a:stretch>
            <a:fillRect/>
          </a:stretch>
        </p:blipFill>
        <p:spPr>
          <a:xfrm>
            <a:off x="8935170" y="1965397"/>
            <a:ext cx="1409701" cy="546101"/>
          </a:xfrm>
          <a:prstGeom prst="rect">
            <a:avLst/>
          </a:prstGeom>
          <a:ln w="12700">
            <a:miter lim="400000"/>
          </a:ln>
        </p:spPr>
      </p:pic>
      <p:sp>
        <p:nvSpPr>
          <p:cNvPr id="739" name="Component-guided Inverse Function"/>
          <p:cNvSpPr txBox="1">
            <a:spLocks noGrp="1"/>
          </p:cNvSpPr>
          <p:nvPr>
            <p:ph type="title"/>
          </p:nvPr>
        </p:nvSpPr>
        <p:spPr>
          <a:prstGeom prst="rect">
            <a:avLst/>
          </a:prstGeom>
        </p:spPr>
        <p:txBody>
          <a:bodyPr/>
          <a:lstStyle>
            <a:lvl1pPr>
              <a:defRPr sz="4900"/>
            </a:lvl1pPr>
          </a:lstStyle>
          <a:p>
            <a:r>
              <a:t>Component-guided Inverse Function</a:t>
            </a:r>
          </a:p>
        </p:txBody>
      </p:sp>
      <p:sp>
        <p:nvSpPr>
          <p:cNvPr id="740" name="."/>
          <p:cNvSpPr txBox="1"/>
          <p:nvPr/>
        </p:nvSpPr>
        <p:spPr>
          <a:xfrm>
            <a:off x="10228132" y="3052751"/>
            <a:ext cx="297210"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r>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Dichotomy : “General-purpose” vs. “Domain-specific”"/>
          <p:cNvSpPr txBox="1">
            <a:spLocks noGrp="1"/>
          </p:cNvSpPr>
          <p:nvPr>
            <p:ph type="title"/>
          </p:nvPr>
        </p:nvSpPr>
        <p:spPr>
          <a:prstGeom prst="rect">
            <a:avLst/>
          </a:prstGeom>
        </p:spPr>
        <p:txBody>
          <a:bodyPr/>
          <a:lstStyle>
            <a:lvl1pPr>
              <a:defRPr sz="4000"/>
            </a:lvl1pPr>
          </a:lstStyle>
          <a:p>
            <a:r>
              <a:t>Dichotomy : “General-purpose” vs. “Domain-specific”</a:t>
            </a:r>
          </a:p>
        </p:txBody>
      </p:sp>
      <p:pic>
        <p:nvPicPr>
          <p:cNvPr id="182" name="Image" descr="Image"/>
          <p:cNvPicPr>
            <a:picLocks noChangeAspect="1"/>
          </p:cNvPicPr>
          <p:nvPr/>
        </p:nvPicPr>
        <p:blipFill>
          <a:blip r:embed="rId3"/>
          <a:stretch>
            <a:fillRect/>
          </a:stretch>
        </p:blipFill>
        <p:spPr>
          <a:xfrm>
            <a:off x="561123" y="2303619"/>
            <a:ext cx="11543738" cy="3247235"/>
          </a:xfrm>
          <a:prstGeom prst="rect">
            <a:avLst/>
          </a:prstGeom>
          <a:ln w="12700">
            <a:miter lim="400000"/>
          </a:ln>
        </p:spPr>
      </p:pic>
      <p:pic>
        <p:nvPicPr>
          <p:cNvPr id="183" name="Image" descr="Image"/>
          <p:cNvPicPr>
            <a:picLocks noChangeAspect="1"/>
          </p:cNvPicPr>
          <p:nvPr/>
        </p:nvPicPr>
        <p:blipFill>
          <a:blip r:embed="rId4"/>
          <a:stretch>
            <a:fillRect/>
          </a:stretch>
        </p:blipFill>
        <p:spPr>
          <a:xfrm>
            <a:off x="235645" y="6528665"/>
            <a:ext cx="12194694" cy="2332419"/>
          </a:xfrm>
          <a:prstGeom prst="rect">
            <a:avLst/>
          </a:prstGeom>
          <a:ln w="12700">
            <a:miter lim="400000"/>
          </a:ln>
        </p:spPr>
      </p:pic>
      <p:sp>
        <p:nvSpPr>
          <p:cNvPr id="184" name="General-purpose synthesizer…"/>
          <p:cNvSpPr txBox="1">
            <a:spLocks noGrp="1"/>
          </p:cNvSpPr>
          <p:nvPr>
            <p:ph type="body" idx="1"/>
          </p:nvPr>
        </p:nvSpPr>
        <p:spPr>
          <a:xfrm>
            <a:off x="952500" y="1733550"/>
            <a:ext cx="11099800" cy="4588444"/>
          </a:xfrm>
          <a:prstGeom prst="rect">
            <a:avLst/>
          </a:prstGeom>
        </p:spPr>
        <p:txBody>
          <a:bodyPr>
            <a:normAutofit lnSpcReduction="10000"/>
          </a:bodyPr>
          <a:lstStyle/>
          <a:p>
            <a:pPr marL="0" indent="0" defTabSz="502412">
              <a:spcBef>
                <a:spcPts val="3600"/>
              </a:spcBef>
              <a:buSzTx/>
              <a:buNone/>
              <a:defRPr sz="3096" b="1"/>
            </a:pPr>
            <a:r>
              <a:t>General-purpose synthesizer</a:t>
            </a:r>
          </a:p>
          <a:p>
            <a:pPr marL="0" indent="0" defTabSz="502412">
              <a:spcBef>
                <a:spcPts val="3600"/>
              </a:spcBef>
              <a:buSzTx/>
              <a:buNone/>
              <a:defRPr sz="3096"/>
            </a:pPr>
            <a:endParaRPr/>
          </a:p>
          <a:p>
            <a:pPr marL="0" indent="0" defTabSz="502412">
              <a:spcBef>
                <a:spcPts val="3600"/>
              </a:spcBef>
              <a:buSzTx/>
              <a:buNone/>
              <a:defRPr sz="3096"/>
            </a:pPr>
            <a:endParaRPr/>
          </a:p>
          <a:p>
            <a:pPr marL="0" indent="0" defTabSz="502412">
              <a:spcBef>
                <a:spcPts val="3600"/>
              </a:spcBef>
              <a:buSzTx/>
              <a:buNone/>
              <a:defRPr sz="3096"/>
            </a:pPr>
            <a:endParaRPr/>
          </a:p>
          <a:p>
            <a:pPr marL="0" indent="0" defTabSz="502412">
              <a:spcBef>
                <a:spcPts val="3600"/>
              </a:spcBef>
              <a:buSzTx/>
              <a:buNone/>
              <a:defRPr sz="3096" b="1"/>
            </a:pPr>
            <a:r>
              <a:t>Domain-specific synthesizer</a:t>
            </a:r>
          </a:p>
        </p:txBody>
      </p:sp>
      <p:sp>
        <p:nvSpPr>
          <p:cNvPr id="185" name="Line"/>
          <p:cNvSpPr/>
          <p:nvPr/>
        </p:nvSpPr>
        <p:spPr>
          <a:xfrm>
            <a:off x="296188" y="5702971"/>
            <a:ext cx="12412424" cy="1"/>
          </a:xfrm>
          <a:prstGeom prst="line">
            <a:avLst/>
          </a:prstGeom>
          <a:ln w="50800">
            <a:solidFill>
              <a:srgbClr val="000000"/>
            </a:solidFill>
            <a:miter lim="400000"/>
          </a:ln>
        </p:spPr>
        <p:txBody>
          <a:bodyPr lIns="50800" tIns="50800" rIns="50800" bIns="50800" anchor="ctr"/>
          <a:lstStyle/>
          <a:p>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4" name="Image" descr="Image"/>
          <p:cNvPicPr>
            <a:picLocks noChangeAspect="1"/>
          </p:cNvPicPr>
          <p:nvPr/>
        </p:nvPicPr>
        <p:blipFill>
          <a:blip r:embed="rId3"/>
          <a:stretch>
            <a:fillRect/>
          </a:stretch>
        </p:blipFill>
        <p:spPr>
          <a:xfrm>
            <a:off x="1300687" y="6640838"/>
            <a:ext cx="7785101" cy="2755901"/>
          </a:xfrm>
          <a:prstGeom prst="rect">
            <a:avLst/>
          </a:prstGeom>
          <a:ln w="12700">
            <a:miter lim="400000"/>
          </a:ln>
        </p:spPr>
      </p:pic>
      <p:grpSp>
        <p:nvGrpSpPr>
          <p:cNvPr id="747" name="Rectangle"/>
          <p:cNvGrpSpPr/>
          <p:nvPr/>
        </p:nvGrpSpPr>
        <p:grpSpPr>
          <a:xfrm>
            <a:off x="5351958" y="7175899"/>
            <a:ext cx="756819" cy="640844"/>
            <a:chOff x="0" y="0"/>
            <a:chExt cx="756817" cy="640842"/>
          </a:xfrm>
        </p:grpSpPr>
        <p:sp>
          <p:nvSpPr>
            <p:cNvPr id="746" name="Rectangle"/>
            <p:cNvSpPr/>
            <p:nvPr/>
          </p:nvSpPr>
          <p:spPr>
            <a:xfrm>
              <a:off x="31750" y="31750"/>
              <a:ext cx="693318" cy="577343"/>
            </a:xfrm>
            <a:prstGeom prst="rect">
              <a:avLst/>
            </a:prstGeom>
            <a:solidFill>
              <a:srgbClr val="31701C">
                <a:alpha val="25000"/>
              </a:srgb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745" name="Rectangle Rectangle" descr="Rectangle Rectangle"/>
            <p:cNvPicPr>
              <a:picLocks/>
            </p:cNvPicPr>
            <p:nvPr/>
          </p:nvPicPr>
          <p:blipFill>
            <a:blip r:embed="rId4"/>
            <a:stretch>
              <a:fillRect/>
            </a:stretch>
          </p:blipFill>
          <p:spPr>
            <a:xfrm>
              <a:off x="0" y="0"/>
              <a:ext cx="756818" cy="640843"/>
            </a:xfrm>
            <a:prstGeom prst="rect">
              <a:avLst/>
            </a:prstGeom>
            <a:effectLst/>
          </p:spPr>
        </p:pic>
      </p:grpSp>
      <p:grpSp>
        <p:nvGrpSpPr>
          <p:cNvPr id="750" name="Rectangle"/>
          <p:cNvGrpSpPr/>
          <p:nvPr/>
        </p:nvGrpSpPr>
        <p:grpSpPr>
          <a:xfrm>
            <a:off x="6176465" y="8751346"/>
            <a:ext cx="651870" cy="640844"/>
            <a:chOff x="0" y="0"/>
            <a:chExt cx="651869" cy="640842"/>
          </a:xfrm>
        </p:grpSpPr>
        <p:sp>
          <p:nvSpPr>
            <p:cNvPr id="749" name="Rectangle"/>
            <p:cNvSpPr/>
            <p:nvPr/>
          </p:nvSpPr>
          <p:spPr>
            <a:xfrm>
              <a:off x="31750" y="31750"/>
              <a:ext cx="588370" cy="577343"/>
            </a:xfrm>
            <a:prstGeom prst="rect">
              <a:avLst/>
            </a:prstGeom>
            <a:solidFill>
              <a:srgbClr val="31701C">
                <a:alpha val="25000"/>
              </a:srgb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748" name="Rectangle Rectangle" descr="Rectangle Rectangle"/>
            <p:cNvPicPr>
              <a:picLocks/>
            </p:cNvPicPr>
            <p:nvPr/>
          </p:nvPicPr>
          <p:blipFill>
            <a:blip r:embed="rId5"/>
            <a:stretch>
              <a:fillRect/>
            </a:stretch>
          </p:blipFill>
          <p:spPr>
            <a:xfrm>
              <a:off x="0" y="0"/>
              <a:ext cx="651870" cy="640843"/>
            </a:xfrm>
            <a:prstGeom prst="rect">
              <a:avLst/>
            </a:prstGeom>
            <a:effectLst/>
          </p:spPr>
        </p:pic>
      </p:grpSp>
      <p:grpSp>
        <p:nvGrpSpPr>
          <p:cNvPr id="753" name="Desired output for S3"/>
          <p:cNvGrpSpPr/>
          <p:nvPr/>
        </p:nvGrpSpPr>
        <p:grpSpPr>
          <a:xfrm>
            <a:off x="7914529" y="6978398"/>
            <a:ext cx="4874420" cy="1035845"/>
            <a:chOff x="0" y="0"/>
            <a:chExt cx="4874418" cy="1035843"/>
          </a:xfrm>
        </p:grpSpPr>
        <p:sp>
          <p:nvSpPr>
            <p:cNvPr id="752" name="Desired output for S3"/>
            <p:cNvSpPr/>
            <p:nvPr/>
          </p:nvSpPr>
          <p:spPr>
            <a:xfrm>
              <a:off x="31750" y="31750"/>
              <a:ext cx="4810919" cy="972344"/>
            </a:xfrm>
            <a:custGeom>
              <a:avLst/>
              <a:gdLst/>
              <a:ahLst/>
              <a:cxnLst>
                <a:cxn ang="0">
                  <a:pos x="wd2" y="hd2"/>
                </a:cxn>
                <a:cxn ang="5400000">
                  <a:pos x="wd2" y="hd2"/>
                </a:cxn>
                <a:cxn ang="10800000">
                  <a:pos x="wd2" y="hd2"/>
                </a:cxn>
                <a:cxn ang="16200000">
                  <a:pos x="wd2" y="hd2"/>
                </a:cxn>
              </a:cxnLst>
              <a:rect l="0" t="0" r="r" b="b"/>
              <a:pathLst>
                <a:path w="21600" h="21600" extrusionOk="0">
                  <a:moveTo>
                    <a:pt x="344" y="0"/>
                  </a:moveTo>
                  <a:cubicBezTo>
                    <a:pt x="154" y="0"/>
                    <a:pt x="0" y="763"/>
                    <a:pt x="0" y="1702"/>
                  </a:cubicBezTo>
                  <a:lnTo>
                    <a:pt x="0" y="19898"/>
                  </a:lnTo>
                  <a:cubicBezTo>
                    <a:pt x="0" y="19980"/>
                    <a:pt x="7" y="20049"/>
                    <a:pt x="9" y="20128"/>
                  </a:cubicBezTo>
                  <a:lnTo>
                    <a:pt x="4" y="20736"/>
                  </a:lnTo>
                  <a:lnTo>
                    <a:pt x="91" y="21036"/>
                  </a:lnTo>
                  <a:cubicBezTo>
                    <a:pt x="154" y="21376"/>
                    <a:pt x="243" y="21600"/>
                    <a:pt x="344" y="21600"/>
                  </a:cubicBezTo>
                  <a:lnTo>
                    <a:pt x="21256" y="21600"/>
                  </a:lnTo>
                  <a:cubicBezTo>
                    <a:pt x="21446" y="21600"/>
                    <a:pt x="21600" y="20837"/>
                    <a:pt x="21600" y="19898"/>
                  </a:cubicBezTo>
                  <a:lnTo>
                    <a:pt x="21600" y="1702"/>
                  </a:lnTo>
                  <a:cubicBezTo>
                    <a:pt x="21600" y="763"/>
                    <a:pt x="21446" y="0"/>
                    <a:pt x="21256" y="0"/>
                  </a:cubicBezTo>
                  <a:lnTo>
                    <a:pt x="344"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defRPr sz="3100" b="0">
                  <a:solidFill>
                    <a:schemeClr val="accent3">
                      <a:hueOff val="914337"/>
                      <a:satOff val="31515"/>
                      <a:lumOff val="-30790"/>
                    </a:schemeClr>
                  </a:solidFill>
                  <a:latin typeface="+mn-lt"/>
                  <a:ea typeface="+mn-ea"/>
                  <a:cs typeface="+mn-cs"/>
                  <a:sym typeface="Helvetica Neue Medium"/>
                </a:defRPr>
              </a:pPr>
              <a:r>
                <a:t>Desired output for </a:t>
              </a:r>
              <a:r>
                <a:rPr i="1">
                  <a:latin typeface="Helvetica Neue"/>
                  <a:ea typeface="Helvetica Neue"/>
                  <a:cs typeface="Helvetica Neue"/>
                  <a:sym typeface="Helvetica Neue"/>
                </a:rPr>
                <a:t>S</a:t>
              </a:r>
              <a:r>
                <a:rPr i="1" baseline="-5999">
                  <a:latin typeface="Helvetica Neue"/>
                  <a:ea typeface="Helvetica Neue"/>
                  <a:cs typeface="Helvetica Neue"/>
                  <a:sym typeface="Helvetica Neue"/>
                </a:rPr>
                <a:t>3</a:t>
              </a:r>
              <a:r>
                <a:t> </a:t>
              </a:r>
            </a:p>
          </p:txBody>
        </p:sp>
        <p:pic>
          <p:nvPicPr>
            <p:cNvPr id="751" name="Desired output for S3 Desired output for S3 " descr="Desired output for S3 Desired output for S3 "/>
            <p:cNvPicPr>
              <a:picLocks/>
            </p:cNvPicPr>
            <p:nvPr/>
          </p:nvPicPr>
          <p:blipFill>
            <a:blip r:embed="rId6"/>
            <a:stretch>
              <a:fillRect/>
            </a:stretch>
          </p:blipFill>
          <p:spPr>
            <a:xfrm>
              <a:off x="0" y="0"/>
              <a:ext cx="4874419" cy="1035844"/>
            </a:xfrm>
            <a:prstGeom prst="rect">
              <a:avLst/>
            </a:prstGeom>
            <a:effectLst/>
          </p:spPr>
        </p:pic>
      </p:grpSp>
      <p:grpSp>
        <p:nvGrpSpPr>
          <p:cNvPr id="756" name="Continue Top-down propagation"/>
          <p:cNvGrpSpPr/>
          <p:nvPr/>
        </p:nvGrpSpPr>
        <p:grpSpPr>
          <a:xfrm>
            <a:off x="349504" y="4986913"/>
            <a:ext cx="3626846" cy="1007667"/>
            <a:chOff x="31750" y="-1"/>
            <a:chExt cx="3626844" cy="1007666"/>
          </a:xfrm>
        </p:grpSpPr>
        <p:sp>
          <p:nvSpPr>
            <p:cNvPr id="755" name="Continue Top-down propagation"/>
            <p:cNvSpPr/>
            <p:nvPr/>
          </p:nvSpPr>
          <p:spPr>
            <a:xfrm>
              <a:off x="31750" y="31750"/>
              <a:ext cx="3336529" cy="944166"/>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65" y="0"/>
                    <a:pt x="0" y="937"/>
                    <a:pt x="0" y="2088"/>
                  </a:cubicBezTo>
                  <a:lnTo>
                    <a:pt x="0" y="19512"/>
                  </a:lnTo>
                  <a:cubicBezTo>
                    <a:pt x="0" y="20663"/>
                    <a:pt x="265" y="21600"/>
                    <a:pt x="591" y="21600"/>
                  </a:cubicBezTo>
                  <a:lnTo>
                    <a:pt x="18257" y="21600"/>
                  </a:lnTo>
                  <a:cubicBezTo>
                    <a:pt x="18583" y="21600"/>
                    <a:pt x="18848" y="20663"/>
                    <a:pt x="18848" y="19512"/>
                  </a:cubicBezTo>
                  <a:lnTo>
                    <a:pt x="18848" y="15008"/>
                  </a:lnTo>
                  <a:lnTo>
                    <a:pt x="21600" y="10832"/>
                  </a:lnTo>
                  <a:lnTo>
                    <a:pt x="18848" y="6655"/>
                  </a:lnTo>
                  <a:lnTo>
                    <a:pt x="18848" y="2088"/>
                  </a:lnTo>
                  <a:cubicBezTo>
                    <a:pt x="18848" y="937"/>
                    <a:pt x="18583" y="0"/>
                    <a:pt x="18257" y="0"/>
                  </a:cubicBezTo>
                  <a:lnTo>
                    <a:pt x="591"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2500" b="0">
                  <a:latin typeface="+mn-lt"/>
                  <a:ea typeface="+mn-ea"/>
                  <a:cs typeface="+mn-cs"/>
                  <a:sym typeface="Helvetica Neue Medium"/>
                </a:defRPr>
              </a:lvl1pPr>
            </a:lstStyle>
            <a:p>
              <a:r>
                <a:t>Continue Top-down propagation</a:t>
              </a:r>
            </a:p>
          </p:txBody>
        </p:sp>
        <p:pic>
          <p:nvPicPr>
            <p:cNvPr id="754" name="Continue Top-down propagation Continue Top-down propagation" descr="Continue Top-down propagation Continue Top-down propagation"/>
            <p:cNvPicPr>
              <a:picLocks/>
            </p:cNvPicPr>
            <p:nvPr/>
          </p:nvPicPr>
          <p:blipFill>
            <a:blip r:embed="rId7"/>
            <a:stretch>
              <a:fillRect/>
            </a:stretch>
          </p:blipFill>
          <p:spPr>
            <a:xfrm>
              <a:off x="209862" y="-1"/>
              <a:ext cx="3448732" cy="1007666"/>
            </a:xfrm>
            <a:prstGeom prst="rect">
              <a:avLst/>
            </a:prstGeom>
            <a:effectLst/>
          </p:spPr>
        </p:pic>
      </p:grpSp>
      <p:pic>
        <p:nvPicPr>
          <p:cNvPr id="757" name="Image" descr="Image"/>
          <p:cNvPicPr>
            <a:picLocks noChangeAspect="1"/>
          </p:cNvPicPr>
          <p:nvPr/>
        </p:nvPicPr>
        <p:blipFill>
          <a:blip r:embed="rId8"/>
          <a:stretch>
            <a:fillRect/>
          </a:stretch>
        </p:blipFill>
        <p:spPr>
          <a:xfrm>
            <a:off x="3240820" y="1839486"/>
            <a:ext cx="9461501" cy="4241801"/>
          </a:xfrm>
          <a:prstGeom prst="rect">
            <a:avLst/>
          </a:prstGeom>
          <a:ln w="12700">
            <a:miter lim="400000"/>
          </a:ln>
        </p:spPr>
      </p:pic>
      <p:sp>
        <p:nvSpPr>
          <p:cNvPr id="758" name="Rectangle"/>
          <p:cNvSpPr/>
          <p:nvPr/>
        </p:nvSpPr>
        <p:spPr>
          <a:xfrm>
            <a:off x="7167385" y="1810250"/>
            <a:ext cx="1608372" cy="619963"/>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759" name="Image" descr="Image"/>
          <p:cNvPicPr>
            <a:picLocks noChangeAspect="1"/>
          </p:cNvPicPr>
          <p:nvPr/>
        </p:nvPicPr>
        <p:blipFill>
          <a:blip r:embed="rId9"/>
          <a:stretch>
            <a:fillRect/>
          </a:stretch>
        </p:blipFill>
        <p:spPr>
          <a:xfrm>
            <a:off x="7292120" y="1847181"/>
            <a:ext cx="1409701" cy="546101"/>
          </a:xfrm>
          <a:prstGeom prst="rect">
            <a:avLst/>
          </a:prstGeom>
          <a:ln w="12700">
            <a:miter lim="400000"/>
          </a:ln>
        </p:spPr>
      </p:pic>
      <p:sp>
        <p:nvSpPr>
          <p:cNvPr id="760" name="Component-guided Inverse Function"/>
          <p:cNvSpPr txBox="1">
            <a:spLocks noGrp="1"/>
          </p:cNvSpPr>
          <p:nvPr>
            <p:ph type="title"/>
          </p:nvPr>
        </p:nvSpPr>
        <p:spPr>
          <a:prstGeom prst="rect">
            <a:avLst/>
          </a:prstGeom>
        </p:spPr>
        <p:txBody>
          <a:bodyPr/>
          <a:lstStyle>
            <a:lvl1pPr>
              <a:defRPr sz="4900"/>
            </a:lvl1pPr>
          </a:lstStyle>
          <a:p>
            <a:r>
              <a:t>Component-guided Inverse Function</a:t>
            </a:r>
          </a:p>
        </p:txBody>
      </p:sp>
      <p:sp>
        <p:nvSpPr>
          <p:cNvPr id="761" name="."/>
          <p:cNvSpPr txBox="1"/>
          <p:nvPr/>
        </p:nvSpPr>
        <p:spPr>
          <a:xfrm>
            <a:off x="8662747" y="2959709"/>
            <a:ext cx="297211"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r>
              <a: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 . ."/>
          <p:cNvSpPr txBox="1"/>
          <p:nvPr/>
        </p:nvSpPr>
        <p:spPr>
          <a:xfrm>
            <a:off x="2175011" y="2482701"/>
            <a:ext cx="537973"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a:t>
            </a:r>
          </a:p>
        </p:txBody>
      </p:sp>
      <p:grpSp>
        <p:nvGrpSpPr>
          <p:cNvPr id="768" name="Group"/>
          <p:cNvGrpSpPr/>
          <p:nvPr/>
        </p:nvGrpSpPr>
        <p:grpSpPr>
          <a:xfrm>
            <a:off x="6408152" y="2212120"/>
            <a:ext cx="4826793" cy="1089499"/>
            <a:chOff x="0" y="0"/>
            <a:chExt cx="4826792" cy="1089497"/>
          </a:xfrm>
        </p:grpSpPr>
        <p:pic>
          <p:nvPicPr>
            <p:cNvPr id="766" name="Image" descr="Image"/>
            <p:cNvPicPr>
              <a:picLocks noChangeAspect="1"/>
            </p:cNvPicPr>
            <p:nvPr/>
          </p:nvPicPr>
          <p:blipFill>
            <a:blip r:embed="rId3"/>
            <a:stretch>
              <a:fillRect/>
            </a:stretch>
          </p:blipFill>
          <p:spPr>
            <a:xfrm>
              <a:off x="25769" y="0"/>
              <a:ext cx="4775255" cy="875302"/>
            </a:xfrm>
            <a:prstGeom prst="rect">
              <a:avLst/>
            </a:prstGeom>
            <a:ln w="12700" cap="flat">
              <a:noFill/>
              <a:miter lim="400000"/>
            </a:ln>
            <a:effectLst/>
          </p:spPr>
        </p:pic>
        <p:sp>
          <p:nvSpPr>
            <p:cNvPr id="767" name="Rectangle"/>
            <p:cNvSpPr/>
            <p:nvPr/>
          </p:nvSpPr>
          <p:spPr>
            <a:xfrm>
              <a:off x="0" y="452646"/>
              <a:ext cx="4826793" cy="63685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grpSp>
        <p:nvGrpSpPr>
          <p:cNvPr id="771" name="Group"/>
          <p:cNvGrpSpPr/>
          <p:nvPr/>
        </p:nvGrpSpPr>
        <p:grpSpPr>
          <a:xfrm>
            <a:off x="6431672" y="2956088"/>
            <a:ext cx="5877844" cy="1064555"/>
            <a:chOff x="0" y="0"/>
            <a:chExt cx="5877843" cy="1064554"/>
          </a:xfrm>
        </p:grpSpPr>
        <p:pic>
          <p:nvPicPr>
            <p:cNvPr id="769" name="Image" descr="Image"/>
            <p:cNvPicPr>
              <a:picLocks noChangeAspect="1"/>
            </p:cNvPicPr>
            <p:nvPr/>
          </p:nvPicPr>
          <p:blipFill>
            <a:blip r:embed="rId4"/>
            <a:stretch>
              <a:fillRect/>
            </a:stretch>
          </p:blipFill>
          <p:spPr>
            <a:xfrm>
              <a:off x="14514" y="0"/>
              <a:ext cx="5863330" cy="860848"/>
            </a:xfrm>
            <a:prstGeom prst="rect">
              <a:avLst/>
            </a:prstGeom>
            <a:ln w="12700" cap="flat">
              <a:noFill/>
              <a:miter lim="400000"/>
            </a:ln>
            <a:effectLst/>
          </p:spPr>
        </p:pic>
        <p:sp>
          <p:nvSpPr>
            <p:cNvPr id="770" name="Rectangle"/>
            <p:cNvSpPr/>
            <p:nvPr/>
          </p:nvSpPr>
          <p:spPr>
            <a:xfrm>
              <a:off x="0" y="438218"/>
              <a:ext cx="5863329" cy="62633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pic>
        <p:nvPicPr>
          <p:cNvPr id="772" name="Image" descr="Image"/>
          <p:cNvPicPr>
            <a:picLocks noChangeAspect="1"/>
          </p:cNvPicPr>
          <p:nvPr/>
        </p:nvPicPr>
        <p:blipFill>
          <a:blip r:embed="rId5"/>
          <a:stretch>
            <a:fillRect/>
          </a:stretch>
        </p:blipFill>
        <p:spPr>
          <a:xfrm>
            <a:off x="439157" y="3087473"/>
            <a:ext cx="9740901" cy="5130801"/>
          </a:xfrm>
          <a:prstGeom prst="rect">
            <a:avLst/>
          </a:prstGeom>
          <a:ln w="12700">
            <a:miter lim="400000"/>
          </a:ln>
        </p:spPr>
      </p:pic>
      <p:pic>
        <p:nvPicPr>
          <p:cNvPr id="773" name="Image" descr="Image"/>
          <p:cNvPicPr>
            <a:picLocks noChangeAspect="1"/>
          </p:cNvPicPr>
          <p:nvPr/>
        </p:nvPicPr>
        <p:blipFill>
          <a:blip r:embed="rId6"/>
          <a:stretch>
            <a:fillRect/>
          </a:stretch>
        </p:blipFill>
        <p:spPr>
          <a:xfrm>
            <a:off x="3526292" y="2244943"/>
            <a:ext cx="3027011" cy="371053"/>
          </a:xfrm>
          <a:prstGeom prst="rect">
            <a:avLst/>
          </a:prstGeom>
          <a:ln w="12700">
            <a:miter lim="400000"/>
          </a:ln>
        </p:spPr>
      </p:pic>
      <p:pic>
        <p:nvPicPr>
          <p:cNvPr id="774" name="Image" descr="Image"/>
          <p:cNvPicPr>
            <a:picLocks noChangeAspect="1"/>
          </p:cNvPicPr>
          <p:nvPr/>
        </p:nvPicPr>
        <p:blipFill>
          <a:blip r:embed="rId7"/>
          <a:stretch>
            <a:fillRect/>
          </a:stretch>
        </p:blipFill>
        <p:spPr>
          <a:xfrm>
            <a:off x="3526292" y="2991774"/>
            <a:ext cx="3027012" cy="371054"/>
          </a:xfrm>
          <a:prstGeom prst="rect">
            <a:avLst/>
          </a:prstGeom>
          <a:ln w="12700">
            <a:miter lim="400000"/>
          </a:ln>
        </p:spPr>
      </p:pic>
      <p:sp>
        <p:nvSpPr>
          <p:cNvPr id="775" name="Rectangle"/>
          <p:cNvSpPr/>
          <p:nvPr/>
        </p:nvSpPr>
        <p:spPr>
          <a:xfrm>
            <a:off x="2521763" y="3719654"/>
            <a:ext cx="1356824" cy="471492"/>
          </a:xfrm>
          <a:prstGeom prst="rect">
            <a:avLst/>
          </a:prstGeom>
          <a:solidFill>
            <a:schemeClr val="accent1">
              <a:alpha val="29349"/>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76" name="Rectangle"/>
          <p:cNvSpPr/>
          <p:nvPr/>
        </p:nvSpPr>
        <p:spPr>
          <a:xfrm>
            <a:off x="2517847" y="4211097"/>
            <a:ext cx="1702458" cy="371054"/>
          </a:xfrm>
          <a:prstGeom prst="rect">
            <a:avLst/>
          </a:prstGeom>
          <a:solidFill>
            <a:schemeClr val="accent5">
              <a:lumOff val="-29866"/>
              <a:alpha val="30000"/>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77" name="Rectangle"/>
          <p:cNvSpPr/>
          <p:nvPr/>
        </p:nvSpPr>
        <p:spPr>
          <a:xfrm>
            <a:off x="7692394" y="2941555"/>
            <a:ext cx="4608070" cy="471492"/>
          </a:xfrm>
          <a:prstGeom prst="rect">
            <a:avLst/>
          </a:prstGeom>
          <a:solidFill>
            <a:schemeClr val="accent5">
              <a:lumOff val="-29866"/>
              <a:alpha val="30000"/>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78" name="Rectangle"/>
          <p:cNvSpPr/>
          <p:nvPr/>
        </p:nvSpPr>
        <p:spPr>
          <a:xfrm>
            <a:off x="7725402" y="2161395"/>
            <a:ext cx="3481371" cy="471491"/>
          </a:xfrm>
          <a:prstGeom prst="rect">
            <a:avLst/>
          </a:prstGeom>
          <a:solidFill>
            <a:schemeClr val="accent1">
              <a:alpha val="29349"/>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79" name="Component-guided Inverse Function"/>
          <p:cNvSpPr txBox="1">
            <a:spLocks noGrp="1"/>
          </p:cNvSpPr>
          <p:nvPr>
            <p:ph type="title"/>
          </p:nvPr>
        </p:nvSpPr>
        <p:spPr>
          <a:prstGeom prst="rect">
            <a:avLst/>
          </a:prstGeom>
        </p:spPr>
        <p:txBody>
          <a:bodyPr/>
          <a:lstStyle>
            <a:lvl1pPr>
              <a:defRPr sz="4900"/>
            </a:lvl1pPr>
          </a:lstStyle>
          <a:p>
            <a:r>
              <a:t>Component-guided Inverse Function</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3" name="Image" descr="Image"/>
          <p:cNvPicPr>
            <a:picLocks noChangeAspect="1"/>
          </p:cNvPicPr>
          <p:nvPr/>
        </p:nvPicPr>
        <p:blipFill>
          <a:blip r:embed="rId3"/>
          <a:stretch>
            <a:fillRect/>
          </a:stretch>
        </p:blipFill>
        <p:spPr>
          <a:xfrm>
            <a:off x="1320800" y="2838450"/>
            <a:ext cx="10363200" cy="4076700"/>
          </a:xfrm>
          <a:prstGeom prst="rect">
            <a:avLst/>
          </a:prstGeom>
          <a:ln w="12700">
            <a:miter lim="400000"/>
          </a:ln>
        </p:spPr>
      </p:pic>
      <p:sp>
        <p:nvSpPr>
          <p:cNvPr id="784" name=".  .  ."/>
          <p:cNvSpPr txBox="1"/>
          <p:nvPr/>
        </p:nvSpPr>
        <p:spPr>
          <a:xfrm>
            <a:off x="1029571" y="5509870"/>
            <a:ext cx="2513675" cy="461060"/>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  .  .  .  </a:t>
            </a:r>
          </a:p>
        </p:txBody>
      </p:sp>
      <p:sp>
        <p:nvSpPr>
          <p:cNvPr id="785" name="Component-guided Inverse Function"/>
          <p:cNvSpPr txBox="1">
            <a:spLocks noGrp="1"/>
          </p:cNvSpPr>
          <p:nvPr>
            <p:ph type="title"/>
          </p:nvPr>
        </p:nvSpPr>
        <p:spPr>
          <a:xfrm>
            <a:off x="750388" y="-118580"/>
            <a:ext cx="7723274" cy="2159001"/>
          </a:xfrm>
          <a:prstGeom prst="rect">
            <a:avLst/>
          </a:prstGeom>
        </p:spPr>
        <p:txBody>
          <a:bodyPr/>
          <a:lstStyle>
            <a:lvl1pPr>
              <a:defRPr sz="4000"/>
            </a:lvl1pPr>
          </a:lstStyle>
          <a:p>
            <a:r>
              <a:t>Component-guided Inverse Function</a:t>
            </a:r>
          </a:p>
        </p:txBody>
      </p:sp>
      <p:pic>
        <p:nvPicPr>
          <p:cNvPr id="786" name="Image" descr="Image"/>
          <p:cNvPicPr>
            <a:picLocks noChangeAspect="1"/>
          </p:cNvPicPr>
          <p:nvPr/>
        </p:nvPicPr>
        <p:blipFill>
          <a:blip r:embed="rId4"/>
          <a:stretch>
            <a:fillRect/>
          </a:stretch>
        </p:blipFill>
        <p:spPr>
          <a:xfrm>
            <a:off x="8529442" y="74533"/>
            <a:ext cx="4276600" cy="1616036"/>
          </a:xfrm>
          <a:prstGeom prst="rect">
            <a:avLst/>
          </a:prstGeom>
          <a:ln w="12700">
            <a:miter lim="400000"/>
          </a:ln>
        </p:spPr>
      </p:pic>
      <p:grpSp>
        <p:nvGrpSpPr>
          <p:cNvPr id="789" name="Rectangle"/>
          <p:cNvGrpSpPr/>
          <p:nvPr/>
        </p:nvGrpSpPr>
        <p:grpSpPr>
          <a:xfrm>
            <a:off x="12144216" y="742117"/>
            <a:ext cx="615308" cy="750091"/>
            <a:chOff x="0" y="0"/>
            <a:chExt cx="615306" cy="750089"/>
          </a:xfrm>
        </p:grpSpPr>
        <p:sp>
          <p:nvSpPr>
            <p:cNvPr id="788" name="Rectangle"/>
            <p:cNvSpPr/>
            <p:nvPr/>
          </p:nvSpPr>
          <p:spPr>
            <a:xfrm>
              <a:off x="25400" y="25400"/>
              <a:ext cx="564507" cy="699290"/>
            </a:xfrm>
            <a:prstGeom prst="rect">
              <a:avLst/>
            </a:prstGeom>
            <a:solidFill>
              <a:schemeClr val="accent1">
                <a:alpha val="30435"/>
              </a:schemeClr>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787" name="Rectangle Rectangle" descr="Rectangle Rectangle"/>
            <p:cNvPicPr>
              <a:picLocks/>
            </p:cNvPicPr>
            <p:nvPr/>
          </p:nvPicPr>
          <p:blipFill>
            <a:blip r:embed="rId5"/>
            <a:stretch>
              <a:fillRect/>
            </a:stretch>
          </p:blipFill>
          <p:spPr>
            <a:xfrm>
              <a:off x="0" y="0"/>
              <a:ext cx="615307" cy="750090"/>
            </a:xfrm>
            <a:prstGeom prst="rect">
              <a:avLst/>
            </a:prstGeom>
            <a:effectLst/>
          </p:spPr>
        </p:pic>
      </p:grpSp>
      <p:sp>
        <p:nvSpPr>
          <p:cNvPr id="790" name="No subproblems unsolved.  The solution is found."/>
          <p:cNvSpPr txBox="1"/>
          <p:nvPr/>
        </p:nvSpPr>
        <p:spPr>
          <a:xfrm>
            <a:off x="917653" y="7681429"/>
            <a:ext cx="9241558"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600" b="0">
                <a:latin typeface="Gill Sans"/>
                <a:ea typeface="Gill Sans"/>
                <a:cs typeface="Gill Sans"/>
                <a:sym typeface="Gill Sans"/>
              </a:defRPr>
            </a:lvl1pPr>
          </a:lstStyle>
          <a:p>
            <a:r>
              <a:t>No subproblems unsolved.  The solution is found.</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Our Inverse Functions for SyGuS"/>
          <p:cNvSpPr txBox="1">
            <a:spLocks noGrp="1"/>
          </p:cNvSpPr>
          <p:nvPr>
            <p:ph type="title"/>
          </p:nvPr>
        </p:nvSpPr>
        <p:spPr>
          <a:prstGeom prst="rect">
            <a:avLst/>
          </a:prstGeom>
        </p:spPr>
        <p:txBody>
          <a:bodyPr/>
          <a:lstStyle/>
          <a:p>
            <a:r>
              <a:t>Our Inverse Functions for SyGuS</a:t>
            </a:r>
          </a:p>
        </p:txBody>
      </p:sp>
      <p:sp>
        <p:nvSpPr>
          <p:cNvPr id="795" name="Specialized for the operators supported in the SyGuS specification language (strings, bit vectors, LIA, and SAT)…"/>
          <p:cNvSpPr txBox="1">
            <a:spLocks noGrp="1"/>
          </p:cNvSpPr>
          <p:nvPr>
            <p:ph type="body" idx="1"/>
          </p:nvPr>
        </p:nvSpPr>
        <p:spPr>
          <a:xfrm>
            <a:off x="821640" y="1821524"/>
            <a:ext cx="11705970" cy="7085465"/>
          </a:xfrm>
          <a:prstGeom prst="rect">
            <a:avLst/>
          </a:prstGeom>
        </p:spPr>
        <p:txBody>
          <a:bodyPr/>
          <a:lstStyle/>
          <a:p>
            <a:r>
              <a:t>Specialized for the operators supported in the SyGuS specification language (strings, bit vectors, LIA, and SAT)</a:t>
            </a:r>
          </a:p>
          <a:p>
            <a:r>
              <a:t>Type 1: deducing specs </a:t>
            </a:r>
            <a:r>
              <a:rPr b="1"/>
              <a:t>not directly solvable</a:t>
            </a:r>
            <a:r>
              <a:t> with components (e.g., Replace</a:t>
            </a:r>
            <a:r>
              <a:rPr baseline="31999"/>
              <a:t>-1</a:t>
            </a:r>
            <a:r>
              <a:t>) → consecutive propagations</a:t>
            </a:r>
          </a:p>
          <a:p>
            <a:r>
              <a:t>Type 2: deducing specs </a:t>
            </a:r>
            <a:r>
              <a:rPr b="1"/>
              <a:t>directly solvable</a:t>
            </a:r>
            <a:r>
              <a:t> with components (e.g., SubStr</a:t>
            </a:r>
            <a:r>
              <a:rPr baseline="31999"/>
              <a:t>-1</a:t>
            </a:r>
            <a:r>
              <a:t>) → solved in a single step</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Universal Inverse Function"/>
          <p:cNvSpPr txBox="1">
            <a:spLocks noGrp="1"/>
          </p:cNvSpPr>
          <p:nvPr>
            <p:ph type="title"/>
          </p:nvPr>
        </p:nvSpPr>
        <p:spPr>
          <a:prstGeom prst="rect">
            <a:avLst/>
          </a:prstGeom>
        </p:spPr>
        <p:txBody>
          <a:bodyPr/>
          <a:lstStyle/>
          <a:p>
            <a:r>
              <a:t>Universal Inverse Function</a:t>
            </a:r>
          </a:p>
        </p:txBody>
      </p:sp>
      <p:sp>
        <p:nvSpPr>
          <p:cNvPr id="800" name="In cases where (1) no particular domain knowledge of an underlying operator is exploitable, or (2) computing pre-images is expensive,  we use the universal inverse function.…"/>
          <p:cNvSpPr txBox="1">
            <a:spLocks noGrp="1"/>
          </p:cNvSpPr>
          <p:nvPr>
            <p:ph type="body" idx="1"/>
          </p:nvPr>
        </p:nvSpPr>
        <p:spPr>
          <a:xfrm>
            <a:off x="894314" y="1524230"/>
            <a:ext cx="11099801" cy="5474696"/>
          </a:xfrm>
          <a:prstGeom prst="rect">
            <a:avLst/>
          </a:prstGeom>
        </p:spPr>
        <p:txBody>
          <a:bodyPr/>
          <a:lstStyle/>
          <a:p>
            <a:r>
              <a:t>In cases where (1) no particular domain knowledge of an underlying operator is exploitable, or (2) computing pre-images is expensive,  we use the </a:t>
            </a:r>
            <a:r>
              <a:rPr i="1"/>
              <a:t>universal inverse function.</a:t>
            </a:r>
          </a:p>
          <a:p>
            <a:pPr marL="444500" indent="-444500"/>
            <a:r>
              <a:t>Suppose a spec            is given on     and</a:t>
            </a:r>
          </a:p>
          <a:p>
            <a:pPr marL="444500" indent="-444500"/>
            <a:r>
              <a:t>Then the universal inverse function computes the following pre-images:</a:t>
            </a:r>
          </a:p>
        </p:txBody>
      </p:sp>
      <p:pic>
        <p:nvPicPr>
          <p:cNvPr id="801" name="Image" descr="Image"/>
          <p:cNvPicPr>
            <a:picLocks noChangeAspect="1"/>
          </p:cNvPicPr>
          <p:nvPr/>
        </p:nvPicPr>
        <p:blipFill>
          <a:blip r:embed="rId3"/>
          <a:stretch>
            <a:fillRect/>
          </a:stretch>
        </p:blipFill>
        <p:spPr>
          <a:xfrm>
            <a:off x="4408473" y="4422983"/>
            <a:ext cx="1079501" cy="330201"/>
          </a:xfrm>
          <a:prstGeom prst="rect">
            <a:avLst/>
          </a:prstGeom>
          <a:ln w="12700">
            <a:miter lim="400000"/>
          </a:ln>
        </p:spPr>
      </p:pic>
      <p:pic>
        <p:nvPicPr>
          <p:cNvPr id="802" name="Image" descr="Image"/>
          <p:cNvPicPr>
            <a:picLocks noChangeAspect="1"/>
          </p:cNvPicPr>
          <p:nvPr/>
        </p:nvPicPr>
        <p:blipFill>
          <a:blip r:embed="rId4"/>
          <a:stretch>
            <a:fillRect/>
          </a:stretch>
        </p:blipFill>
        <p:spPr>
          <a:xfrm>
            <a:off x="9145181" y="4439219"/>
            <a:ext cx="3203662" cy="373930"/>
          </a:xfrm>
          <a:prstGeom prst="rect">
            <a:avLst/>
          </a:prstGeom>
          <a:ln w="12700">
            <a:miter lim="400000"/>
          </a:ln>
        </p:spPr>
      </p:pic>
      <p:pic>
        <p:nvPicPr>
          <p:cNvPr id="803" name="Image" descr="Image"/>
          <p:cNvPicPr>
            <a:picLocks noChangeAspect="1"/>
          </p:cNvPicPr>
          <p:nvPr/>
        </p:nvPicPr>
        <p:blipFill>
          <a:blip r:embed="rId5"/>
          <a:stretch>
            <a:fillRect/>
          </a:stretch>
        </p:blipFill>
        <p:spPr>
          <a:xfrm>
            <a:off x="7788924" y="4429333"/>
            <a:ext cx="393701" cy="317501"/>
          </a:xfrm>
          <a:prstGeom prst="rect">
            <a:avLst/>
          </a:prstGeom>
          <a:ln w="12700">
            <a:miter lim="400000"/>
          </a:ln>
        </p:spPr>
      </p:pic>
      <p:pic>
        <p:nvPicPr>
          <p:cNvPr id="804" name="Line Line" descr="Line Line"/>
          <p:cNvPicPr>
            <a:picLocks/>
          </p:cNvPicPr>
          <p:nvPr/>
        </p:nvPicPr>
        <p:blipFill>
          <a:blip r:embed="rId6"/>
          <a:stretch>
            <a:fillRect/>
          </a:stretch>
        </p:blipFill>
        <p:spPr>
          <a:xfrm>
            <a:off x="3443715" y="7984828"/>
            <a:ext cx="3771889" cy="76201"/>
          </a:xfrm>
          <a:prstGeom prst="rect">
            <a:avLst/>
          </a:prstGeom>
        </p:spPr>
      </p:pic>
      <p:grpSp>
        <p:nvGrpSpPr>
          <p:cNvPr id="808" name="enumerate all possible combinations of components"/>
          <p:cNvGrpSpPr/>
          <p:nvPr/>
        </p:nvGrpSpPr>
        <p:grpSpPr>
          <a:xfrm>
            <a:off x="6141071" y="6004495"/>
            <a:ext cx="5810784" cy="1327478"/>
            <a:chOff x="0" y="0"/>
            <a:chExt cx="5810783" cy="1327476"/>
          </a:xfrm>
        </p:grpSpPr>
        <p:sp>
          <p:nvSpPr>
            <p:cNvPr id="807" name="enumerate all possible combinations of components"/>
            <p:cNvSpPr/>
            <p:nvPr/>
          </p:nvSpPr>
          <p:spPr>
            <a:xfrm>
              <a:off x="47761" y="31750"/>
              <a:ext cx="5731273" cy="1256110"/>
            </a:xfrm>
            <a:custGeom>
              <a:avLst/>
              <a:gdLst/>
              <a:ahLst/>
              <a:cxnLst>
                <a:cxn ang="0">
                  <a:pos x="wd2" y="hd2"/>
                </a:cxn>
                <a:cxn ang="5400000">
                  <a:pos x="wd2" y="hd2"/>
                </a:cxn>
                <a:cxn ang="10800000">
                  <a:pos x="wd2" y="hd2"/>
                </a:cxn>
                <a:cxn ang="16200000">
                  <a:pos x="wd2" y="hd2"/>
                </a:cxn>
              </a:cxnLst>
              <a:rect l="0" t="0" r="r" b="b"/>
              <a:pathLst>
                <a:path w="21600" h="21600" extrusionOk="0">
                  <a:moveTo>
                    <a:pt x="1285" y="0"/>
                  </a:moveTo>
                  <a:cubicBezTo>
                    <a:pt x="1073" y="0"/>
                    <a:pt x="902" y="782"/>
                    <a:pt x="902" y="1747"/>
                  </a:cubicBezTo>
                  <a:lnTo>
                    <a:pt x="902" y="10012"/>
                  </a:lnTo>
                  <a:lnTo>
                    <a:pt x="0" y="21600"/>
                  </a:lnTo>
                  <a:lnTo>
                    <a:pt x="4365" y="18481"/>
                  </a:lnTo>
                  <a:lnTo>
                    <a:pt x="21217" y="18481"/>
                  </a:lnTo>
                  <a:cubicBezTo>
                    <a:pt x="21429" y="18481"/>
                    <a:pt x="21600" y="17700"/>
                    <a:pt x="21600" y="16734"/>
                  </a:cubicBezTo>
                  <a:lnTo>
                    <a:pt x="21600" y="1747"/>
                  </a:lnTo>
                  <a:cubicBezTo>
                    <a:pt x="21600" y="782"/>
                    <a:pt x="21429" y="0"/>
                    <a:pt x="21217" y="0"/>
                  </a:cubicBezTo>
                  <a:lnTo>
                    <a:pt x="1285"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3100" b="0">
                  <a:latin typeface="Gill Sans"/>
                  <a:ea typeface="Gill Sans"/>
                  <a:cs typeface="Gill Sans"/>
                  <a:sym typeface="Gill Sans"/>
                </a:defRPr>
              </a:lvl1pPr>
            </a:lstStyle>
            <a:p>
              <a:r>
                <a:t>enumerate all possible combinations of components</a:t>
              </a:r>
            </a:p>
          </p:txBody>
        </p:sp>
        <p:pic>
          <p:nvPicPr>
            <p:cNvPr id="806" name="enumerate all possible combinations of components enumerate all possible combinations of components" descr="enumerate all possible combinations of components enumerate all possible combinations of components"/>
            <p:cNvPicPr>
              <a:picLocks/>
            </p:cNvPicPr>
            <p:nvPr/>
          </p:nvPicPr>
          <p:blipFill>
            <a:blip r:embed="rId7"/>
            <a:stretch>
              <a:fillRect/>
            </a:stretch>
          </p:blipFill>
          <p:spPr>
            <a:xfrm>
              <a:off x="0" y="0"/>
              <a:ext cx="5810784" cy="1327477"/>
            </a:xfrm>
            <a:prstGeom prst="rect">
              <a:avLst/>
            </a:prstGeom>
            <a:effectLst/>
          </p:spPr>
        </p:pic>
      </p:grpSp>
      <p:pic>
        <p:nvPicPr>
          <p:cNvPr id="809" name="Image" descr="Image"/>
          <p:cNvPicPr>
            <a:picLocks noChangeAspect="1"/>
          </p:cNvPicPr>
          <p:nvPr/>
        </p:nvPicPr>
        <p:blipFill>
          <a:blip r:embed="rId8"/>
          <a:stretch>
            <a:fillRect/>
          </a:stretch>
        </p:blipFill>
        <p:spPr>
          <a:xfrm>
            <a:off x="1067731" y="7325466"/>
            <a:ext cx="9499601" cy="520701"/>
          </a:xfrm>
          <a:prstGeom prst="rect">
            <a:avLst/>
          </a:prstGeom>
          <a:ln w="12700">
            <a:miter lim="400000"/>
          </a:ln>
        </p:spPr>
      </p:pic>
      <p:pic>
        <p:nvPicPr>
          <p:cNvPr id="810" name="Image" descr="Image"/>
          <p:cNvPicPr>
            <a:picLocks noChangeAspect="1"/>
          </p:cNvPicPr>
          <p:nvPr/>
        </p:nvPicPr>
        <p:blipFill>
          <a:blip r:embed="rId9"/>
          <a:stretch>
            <a:fillRect/>
          </a:stretch>
        </p:blipFill>
        <p:spPr>
          <a:xfrm>
            <a:off x="7609908" y="7984828"/>
            <a:ext cx="4495801" cy="469901"/>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Evaluation Setup"/>
          <p:cNvSpPr txBox="1">
            <a:spLocks noGrp="1"/>
          </p:cNvSpPr>
          <p:nvPr>
            <p:ph type="title"/>
          </p:nvPr>
        </p:nvSpPr>
        <p:spPr>
          <a:prstGeom prst="rect">
            <a:avLst/>
          </a:prstGeom>
        </p:spPr>
        <p:txBody>
          <a:bodyPr/>
          <a:lstStyle/>
          <a:p>
            <a:r>
              <a:t>Evaluation Setup</a:t>
            </a:r>
          </a:p>
        </p:txBody>
      </p:sp>
      <p:sp>
        <p:nvSpPr>
          <p:cNvPr id="815" name="Benchmarks: 1,536 SyGuS problems…"/>
          <p:cNvSpPr txBox="1">
            <a:spLocks noGrp="1"/>
          </p:cNvSpPr>
          <p:nvPr>
            <p:ph type="body" idx="1"/>
          </p:nvPr>
        </p:nvSpPr>
        <p:spPr>
          <a:xfrm>
            <a:off x="559751" y="1684298"/>
            <a:ext cx="11099801" cy="7813743"/>
          </a:xfrm>
          <a:prstGeom prst="rect">
            <a:avLst/>
          </a:prstGeom>
        </p:spPr>
        <p:txBody>
          <a:bodyPr>
            <a:normAutofit lnSpcReduction="10000"/>
          </a:bodyPr>
          <a:lstStyle/>
          <a:p>
            <a:pPr marL="408939" indent="-408939" defTabSz="537463">
              <a:spcBef>
                <a:spcPts val="3800"/>
              </a:spcBef>
              <a:defRPr sz="3312"/>
            </a:pPr>
            <a:r>
              <a:t>Benchmarks: </a:t>
            </a:r>
            <a:r>
              <a:rPr b="1"/>
              <a:t>1,536</a:t>
            </a:r>
            <a:r>
              <a:t> SyGuS problems</a:t>
            </a:r>
          </a:p>
          <a:p>
            <a:pPr marL="817880" lvl="1" indent="-408940" defTabSz="537463">
              <a:spcBef>
                <a:spcPts val="3800"/>
              </a:spcBef>
              <a:defRPr sz="3312"/>
            </a:pPr>
            <a:r>
              <a:rPr b="1"/>
              <a:t>1,167</a:t>
            </a:r>
            <a:r>
              <a:t> from the SyGuS annual competitions + </a:t>
            </a:r>
            <a:r>
              <a:rPr b="1"/>
              <a:t>369</a:t>
            </a:r>
            <a:r>
              <a:t> from optimization tasks for homomorphic evaluation [Lee et al. PLDI’20] </a:t>
            </a:r>
          </a:p>
          <a:p>
            <a:pPr marL="408939" indent="-408939" defTabSz="537463">
              <a:spcBef>
                <a:spcPts val="3800"/>
              </a:spcBef>
              <a:defRPr sz="3312"/>
            </a:pPr>
            <a:r>
              <a:t>Comparison to three baselines (Timeout 1 hour):</a:t>
            </a:r>
          </a:p>
          <a:p>
            <a:pPr marL="817880" lvl="1" indent="-408940" defTabSz="537463">
              <a:spcBef>
                <a:spcPts val="3800"/>
              </a:spcBef>
              <a:defRPr sz="3312"/>
            </a:pPr>
            <a:r>
              <a:t>EUSolver: winner of 2016 SyGuS competition </a:t>
            </a:r>
          </a:p>
          <a:p>
            <a:pPr marL="817880" lvl="1" indent="-408940" defTabSz="537463">
              <a:spcBef>
                <a:spcPts val="3800"/>
              </a:spcBef>
              <a:defRPr sz="3312"/>
            </a:pPr>
            <a:r>
              <a:t>CVC4: winner of 2017 - 2019 SyGuS competition </a:t>
            </a:r>
          </a:p>
          <a:p>
            <a:pPr marL="817880" lvl="1" indent="-408940" defTabSz="537463">
              <a:spcBef>
                <a:spcPts val="3800"/>
              </a:spcBef>
              <a:defRPr sz="3312"/>
            </a:pPr>
            <a:r>
              <a:t>Euphony [Lee et al. PLDI’18]:  statistical model-guided </a:t>
            </a:r>
            <a:br/>
            <a:r>
              <a:t>synthesizer </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Benchmarks"/>
          <p:cNvSpPr txBox="1">
            <a:spLocks noGrp="1"/>
          </p:cNvSpPr>
          <p:nvPr>
            <p:ph type="title"/>
          </p:nvPr>
        </p:nvSpPr>
        <p:spPr>
          <a:prstGeom prst="rect">
            <a:avLst/>
          </a:prstGeom>
        </p:spPr>
        <p:txBody>
          <a:bodyPr/>
          <a:lstStyle/>
          <a:p>
            <a:r>
              <a:t>Benchmarks</a:t>
            </a:r>
          </a:p>
        </p:txBody>
      </p:sp>
      <p:pic>
        <p:nvPicPr>
          <p:cNvPr id="820" name="Image" descr="Image"/>
          <p:cNvPicPr>
            <a:picLocks noChangeAspect="1"/>
          </p:cNvPicPr>
          <p:nvPr/>
        </p:nvPicPr>
        <p:blipFill>
          <a:blip r:embed="rId3"/>
          <a:stretch>
            <a:fillRect/>
          </a:stretch>
        </p:blipFill>
        <p:spPr>
          <a:xfrm>
            <a:off x="8092650" y="1698408"/>
            <a:ext cx="3947160" cy="3531670"/>
          </a:xfrm>
          <a:prstGeom prst="rect">
            <a:avLst/>
          </a:prstGeom>
          <a:ln w="12700">
            <a:miter lim="400000"/>
          </a:ln>
        </p:spPr>
      </p:pic>
      <p:sp>
        <p:nvSpPr>
          <p:cNvPr id="821" name="BITVEC: Efficient low-level algorithm…"/>
          <p:cNvSpPr txBox="1"/>
          <p:nvPr/>
        </p:nvSpPr>
        <p:spPr>
          <a:xfrm>
            <a:off x="7499813" y="5261457"/>
            <a:ext cx="5132833" cy="830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BITVEC: </a:t>
            </a:r>
            <a:r>
              <a:rPr b="0"/>
              <a:t>Efficient low-level algorithm</a:t>
            </a:r>
          </a:p>
          <a:p>
            <a:pPr>
              <a:defRPr>
                <a:solidFill>
                  <a:schemeClr val="accent1">
                    <a:lumOff val="-13575"/>
                  </a:schemeClr>
                </a:solidFill>
              </a:defRPr>
            </a:pPr>
            <a:r>
              <a:t>750 problems</a:t>
            </a:r>
          </a:p>
        </p:txBody>
      </p:sp>
      <p:pic>
        <p:nvPicPr>
          <p:cNvPr id="822" name="Image" descr="Image"/>
          <p:cNvPicPr>
            <a:picLocks noChangeAspect="1"/>
          </p:cNvPicPr>
          <p:nvPr/>
        </p:nvPicPr>
        <p:blipFill>
          <a:blip r:embed="rId4"/>
          <a:stretch>
            <a:fillRect/>
          </a:stretch>
        </p:blipFill>
        <p:spPr>
          <a:xfrm>
            <a:off x="982774" y="1754651"/>
            <a:ext cx="4105622" cy="3385225"/>
          </a:xfrm>
          <a:prstGeom prst="rect">
            <a:avLst/>
          </a:prstGeom>
          <a:ln w="12700">
            <a:miter lim="400000"/>
          </a:ln>
          <a:effectLst>
            <a:outerShdw blurRad="63500" dist="25400" dir="5400000" rotWithShape="0">
              <a:srgbClr val="000000">
                <a:alpha val="50000"/>
              </a:srgbClr>
            </a:outerShdw>
          </a:effectLst>
        </p:spPr>
      </p:pic>
      <p:sp>
        <p:nvSpPr>
          <p:cNvPr id="823" name="STRING: End-user programming…"/>
          <p:cNvSpPr txBox="1"/>
          <p:nvPr/>
        </p:nvSpPr>
        <p:spPr>
          <a:xfrm>
            <a:off x="742726" y="5261457"/>
            <a:ext cx="4585717" cy="830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STRING: </a:t>
            </a:r>
            <a:r>
              <a:rPr b="0"/>
              <a:t>End-user programming</a:t>
            </a:r>
          </a:p>
          <a:p>
            <a:pPr>
              <a:defRPr>
                <a:solidFill>
                  <a:schemeClr val="accent1">
                    <a:lumOff val="-13575"/>
                  </a:schemeClr>
                </a:solidFill>
              </a:defRPr>
            </a:pPr>
            <a:r>
              <a:t>205 problems</a:t>
            </a:r>
          </a:p>
        </p:txBody>
      </p:sp>
      <p:pic>
        <p:nvPicPr>
          <p:cNvPr id="824" name="Image" descr="Image"/>
          <p:cNvPicPr>
            <a:picLocks noChangeAspect="1"/>
          </p:cNvPicPr>
          <p:nvPr/>
        </p:nvPicPr>
        <p:blipFill>
          <a:blip r:embed="rId5"/>
          <a:stretch>
            <a:fillRect/>
          </a:stretch>
        </p:blipFill>
        <p:spPr>
          <a:xfrm>
            <a:off x="624652" y="6213924"/>
            <a:ext cx="3987801" cy="2844801"/>
          </a:xfrm>
          <a:prstGeom prst="rect">
            <a:avLst/>
          </a:prstGeom>
          <a:ln w="12700">
            <a:miter lim="400000"/>
          </a:ln>
        </p:spPr>
      </p:pic>
      <p:sp>
        <p:nvSpPr>
          <p:cNvPr id="825" name="CIRCUIT: Attack-resilient crypto circuits + Optimized homomorphic evaluation circuits…"/>
          <p:cNvSpPr txBox="1"/>
          <p:nvPr/>
        </p:nvSpPr>
        <p:spPr>
          <a:xfrm>
            <a:off x="435436" y="8626899"/>
            <a:ext cx="12133928" cy="83088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CIRCUIT: </a:t>
            </a:r>
            <a:r>
              <a:rPr b="0"/>
              <a:t>Attack-resilient crypto circuits + Optimized homomorphic evaluation circuits</a:t>
            </a:r>
          </a:p>
          <a:p>
            <a:pPr>
              <a:defRPr>
                <a:solidFill>
                  <a:schemeClr val="accent1">
                    <a:lumOff val="-13575"/>
                  </a:schemeClr>
                </a:solidFill>
              </a:defRPr>
            </a:pPr>
            <a:r>
              <a:t>581 problems</a:t>
            </a:r>
          </a:p>
        </p:txBody>
      </p:sp>
      <p:grpSp>
        <p:nvGrpSpPr>
          <p:cNvPr id="829" name="Group"/>
          <p:cNvGrpSpPr/>
          <p:nvPr/>
        </p:nvGrpSpPr>
        <p:grpSpPr>
          <a:xfrm>
            <a:off x="5568385" y="6123722"/>
            <a:ext cx="6932273" cy="2575928"/>
            <a:chOff x="0" y="0"/>
            <a:chExt cx="6932271" cy="2575927"/>
          </a:xfrm>
        </p:grpSpPr>
        <p:sp>
          <p:nvSpPr>
            <p:cNvPr id="826" name="Line"/>
            <p:cNvSpPr/>
            <p:nvPr/>
          </p:nvSpPr>
          <p:spPr>
            <a:xfrm>
              <a:off x="3257861" y="1418606"/>
              <a:ext cx="768447" cy="1"/>
            </a:xfrm>
            <a:prstGeom prst="line">
              <a:avLst/>
            </a:prstGeom>
            <a:noFill/>
            <a:ln w="114300" cap="flat">
              <a:solidFill>
                <a:srgbClr val="000000"/>
              </a:solidFill>
              <a:prstDash val="solid"/>
              <a:miter lim="400000"/>
              <a:tailEnd type="triangle" w="med" len="med"/>
            </a:ln>
            <a:effectLst/>
          </p:spPr>
          <p:txBody>
            <a:bodyPr wrap="square" lIns="50800" tIns="50800" rIns="50800" bIns="50800" numCol="1" anchor="t">
              <a:noAutofit/>
            </a:bodyPr>
            <a:lstStyle/>
            <a:p>
              <a:pPr algn="l" defTabSz="2438338">
                <a:lnSpc>
                  <a:spcPct val="90000"/>
                </a:lnSpc>
                <a:spcBef>
                  <a:spcPts val="2400"/>
                </a:spcBef>
                <a:defRPr sz="4400" b="0">
                  <a:latin typeface="Canela Text Regular"/>
                  <a:ea typeface="Canela Text Regular"/>
                  <a:cs typeface="Canela Text Regular"/>
                  <a:sym typeface="Canela Text Regular"/>
                </a:defRPr>
              </a:pPr>
              <a:endParaRPr/>
            </a:p>
          </p:txBody>
        </p:sp>
        <p:pic>
          <p:nvPicPr>
            <p:cNvPr id="827" name="Image" descr="Image"/>
            <p:cNvPicPr>
              <a:picLocks noChangeAspect="1"/>
            </p:cNvPicPr>
            <p:nvPr/>
          </p:nvPicPr>
          <p:blipFill>
            <a:blip r:embed="rId6"/>
            <a:stretch>
              <a:fillRect/>
            </a:stretch>
          </p:blipFill>
          <p:spPr>
            <a:xfrm>
              <a:off x="0" y="0"/>
              <a:ext cx="3140884" cy="2575928"/>
            </a:xfrm>
            <a:prstGeom prst="rect">
              <a:avLst/>
            </a:prstGeom>
            <a:ln w="12700" cap="flat">
              <a:noFill/>
              <a:miter lim="400000"/>
            </a:ln>
            <a:effectLst/>
          </p:spPr>
        </p:pic>
        <p:pic>
          <p:nvPicPr>
            <p:cNvPr id="828" name="Image" descr="Image"/>
            <p:cNvPicPr>
              <a:picLocks noChangeAspect="1"/>
            </p:cNvPicPr>
            <p:nvPr/>
          </p:nvPicPr>
          <p:blipFill>
            <a:blip r:embed="rId7"/>
            <a:stretch>
              <a:fillRect/>
            </a:stretch>
          </p:blipFill>
          <p:spPr>
            <a:xfrm>
              <a:off x="4310502" y="759502"/>
              <a:ext cx="2621770" cy="1318209"/>
            </a:xfrm>
            <a:prstGeom prst="rect">
              <a:avLst/>
            </a:prstGeom>
            <a:ln w="12700" cap="flat">
              <a:noFill/>
              <a:miter lim="400000"/>
            </a:ln>
            <a:effectLst/>
          </p:spPr>
        </p:pic>
      </p:gr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Comparison to the Winners of SyGuS Competitions"/>
          <p:cNvSpPr txBox="1">
            <a:spLocks noGrp="1"/>
          </p:cNvSpPr>
          <p:nvPr>
            <p:ph type="title"/>
          </p:nvPr>
        </p:nvSpPr>
        <p:spPr>
          <a:prstGeom prst="rect">
            <a:avLst/>
          </a:prstGeom>
        </p:spPr>
        <p:txBody>
          <a:bodyPr/>
          <a:lstStyle>
            <a:lvl1pPr>
              <a:defRPr sz="4000"/>
            </a:lvl1pPr>
          </a:lstStyle>
          <a:p>
            <a:r>
              <a:t>Comparison to the Winners of SyGuS Competitions</a:t>
            </a:r>
          </a:p>
        </p:txBody>
      </p:sp>
      <p:pic>
        <p:nvPicPr>
          <p:cNvPr id="834" name="Image" descr="Image"/>
          <p:cNvPicPr>
            <a:picLocks noChangeAspect="1"/>
          </p:cNvPicPr>
          <p:nvPr/>
        </p:nvPicPr>
        <p:blipFill>
          <a:blip r:embed="rId3"/>
          <a:stretch>
            <a:fillRect/>
          </a:stretch>
        </p:blipFill>
        <p:spPr>
          <a:xfrm>
            <a:off x="1134415" y="1901999"/>
            <a:ext cx="9895878" cy="7676802"/>
          </a:xfrm>
          <a:prstGeom prst="rect">
            <a:avLst/>
          </a:prstGeom>
          <a:ln w="12700">
            <a:miter lim="400000"/>
          </a:ln>
        </p:spPr>
      </p:pic>
      <p:sp>
        <p:nvSpPr>
          <p:cNvPr id="835" name="Duet solved more problems than the others …"/>
          <p:cNvSpPr/>
          <p:nvPr/>
        </p:nvSpPr>
        <p:spPr>
          <a:xfrm>
            <a:off x="7905382" y="3603633"/>
            <a:ext cx="4592849" cy="1558593"/>
          </a:xfrm>
          <a:custGeom>
            <a:avLst/>
            <a:gdLst/>
            <a:ahLst/>
            <a:cxnLst>
              <a:cxn ang="0">
                <a:pos x="wd2" y="hd2"/>
              </a:cxn>
              <a:cxn ang="5400000">
                <a:pos x="wd2" y="hd2"/>
              </a:cxn>
              <a:cxn ang="10800000">
                <a:pos x="wd2" y="hd2"/>
              </a:cxn>
              <a:cxn ang="16200000">
                <a:pos x="wd2" y="hd2"/>
              </a:cxn>
            </a:cxnLst>
            <a:rect l="0" t="0" r="r" b="b"/>
            <a:pathLst>
              <a:path w="21600" h="21600" extrusionOk="0">
                <a:moveTo>
                  <a:pt x="0" y="20648"/>
                </a:moveTo>
                <a:lnTo>
                  <a:pt x="0" y="952"/>
                </a:lnTo>
                <a:cubicBezTo>
                  <a:pt x="0" y="426"/>
                  <a:pt x="145" y="0"/>
                  <a:pt x="323" y="0"/>
                </a:cubicBezTo>
                <a:lnTo>
                  <a:pt x="21277" y="0"/>
                </a:lnTo>
                <a:cubicBezTo>
                  <a:pt x="21455" y="0"/>
                  <a:pt x="21600" y="426"/>
                  <a:pt x="21600" y="952"/>
                </a:cubicBezTo>
                <a:lnTo>
                  <a:pt x="21600" y="20648"/>
                </a:lnTo>
                <a:cubicBezTo>
                  <a:pt x="21600" y="21174"/>
                  <a:pt x="21455" y="21600"/>
                  <a:pt x="21277" y="21600"/>
                </a:cubicBezTo>
                <a:lnTo>
                  <a:pt x="323" y="21600"/>
                </a:lnTo>
                <a:cubicBezTo>
                  <a:pt x="145" y="21600"/>
                  <a:pt x="0" y="21174"/>
                  <a:pt x="0" y="20648"/>
                </a:cubicBezTo>
                <a:close/>
              </a:path>
            </a:pathLst>
          </a:custGeom>
          <a:solidFill>
            <a:srgbClr val="1D3D7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1130300">
              <a:defRPr sz="3300">
                <a:solidFill>
                  <a:srgbClr val="FFFFFF"/>
                </a:solidFill>
                <a:latin typeface="Gill Sans"/>
                <a:ea typeface="Gill Sans"/>
                <a:cs typeface="Gill Sans"/>
                <a:sym typeface="Gill Sans"/>
              </a:defRPr>
            </a:lvl1pPr>
          </a:lstStyle>
          <a:p>
            <a:r>
              <a:t>Duet solved more problems than the others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Comparison to the Winners of SyGuS Competitions"/>
          <p:cNvSpPr txBox="1">
            <a:spLocks noGrp="1"/>
          </p:cNvSpPr>
          <p:nvPr>
            <p:ph type="title"/>
          </p:nvPr>
        </p:nvSpPr>
        <p:spPr>
          <a:prstGeom prst="rect">
            <a:avLst/>
          </a:prstGeom>
        </p:spPr>
        <p:txBody>
          <a:bodyPr/>
          <a:lstStyle>
            <a:lvl1pPr>
              <a:defRPr sz="4000"/>
            </a:lvl1pPr>
          </a:lstStyle>
          <a:p>
            <a:r>
              <a:t>Comparison to the Winners of SyGuS Competitions</a:t>
            </a:r>
          </a:p>
        </p:txBody>
      </p:sp>
      <p:pic>
        <p:nvPicPr>
          <p:cNvPr id="840" name="Image" descr="Image"/>
          <p:cNvPicPr>
            <a:picLocks noChangeAspect="1"/>
          </p:cNvPicPr>
          <p:nvPr/>
        </p:nvPicPr>
        <p:blipFill>
          <a:blip r:embed="rId3"/>
          <a:stretch>
            <a:fillRect/>
          </a:stretch>
        </p:blipFill>
        <p:spPr>
          <a:xfrm>
            <a:off x="1297081" y="1947518"/>
            <a:ext cx="9556868" cy="7585764"/>
          </a:xfrm>
          <a:prstGeom prst="rect">
            <a:avLst/>
          </a:prstGeom>
          <a:ln w="12700">
            <a:miter lim="400000"/>
          </a:ln>
        </p:spPr>
      </p:pic>
      <p:sp>
        <p:nvSpPr>
          <p:cNvPr id="841" name="… in the fastest speed!"/>
          <p:cNvSpPr/>
          <p:nvPr/>
        </p:nvSpPr>
        <p:spPr>
          <a:xfrm>
            <a:off x="7730827" y="4534593"/>
            <a:ext cx="4592849" cy="1558592"/>
          </a:xfrm>
          <a:custGeom>
            <a:avLst/>
            <a:gdLst/>
            <a:ahLst/>
            <a:cxnLst>
              <a:cxn ang="0">
                <a:pos x="wd2" y="hd2"/>
              </a:cxn>
              <a:cxn ang="5400000">
                <a:pos x="wd2" y="hd2"/>
              </a:cxn>
              <a:cxn ang="10800000">
                <a:pos x="wd2" y="hd2"/>
              </a:cxn>
              <a:cxn ang="16200000">
                <a:pos x="wd2" y="hd2"/>
              </a:cxn>
            </a:cxnLst>
            <a:rect l="0" t="0" r="r" b="b"/>
            <a:pathLst>
              <a:path w="21600" h="21600" extrusionOk="0">
                <a:moveTo>
                  <a:pt x="0" y="20648"/>
                </a:moveTo>
                <a:lnTo>
                  <a:pt x="0" y="952"/>
                </a:lnTo>
                <a:cubicBezTo>
                  <a:pt x="0" y="426"/>
                  <a:pt x="145" y="0"/>
                  <a:pt x="323" y="0"/>
                </a:cubicBezTo>
                <a:lnTo>
                  <a:pt x="21277" y="0"/>
                </a:lnTo>
                <a:cubicBezTo>
                  <a:pt x="21455" y="0"/>
                  <a:pt x="21600" y="426"/>
                  <a:pt x="21600" y="952"/>
                </a:cubicBezTo>
                <a:lnTo>
                  <a:pt x="21600" y="20648"/>
                </a:lnTo>
                <a:cubicBezTo>
                  <a:pt x="21600" y="21174"/>
                  <a:pt x="21455" y="21600"/>
                  <a:pt x="21277" y="21600"/>
                </a:cubicBezTo>
                <a:lnTo>
                  <a:pt x="323" y="21600"/>
                </a:lnTo>
                <a:cubicBezTo>
                  <a:pt x="145" y="21600"/>
                  <a:pt x="0" y="21174"/>
                  <a:pt x="0" y="20648"/>
                </a:cubicBezTo>
                <a:close/>
              </a:path>
            </a:pathLst>
          </a:custGeom>
          <a:solidFill>
            <a:srgbClr val="1D3D7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1130300">
              <a:defRPr sz="3000">
                <a:solidFill>
                  <a:srgbClr val="FFFFFF"/>
                </a:solidFill>
                <a:latin typeface="Gill Sans"/>
                <a:ea typeface="Gill Sans"/>
                <a:cs typeface="Gill Sans"/>
                <a:sym typeface="Gill Sans"/>
              </a:defRPr>
            </a:lvl1pPr>
          </a:lstStyle>
          <a:p>
            <a:r>
              <a:t>… in the fastest speed!</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Comparison to the Winners of SyGuS Competitions"/>
          <p:cNvSpPr txBox="1">
            <a:spLocks noGrp="1"/>
          </p:cNvSpPr>
          <p:nvPr>
            <p:ph type="title"/>
          </p:nvPr>
        </p:nvSpPr>
        <p:spPr>
          <a:prstGeom prst="rect">
            <a:avLst/>
          </a:prstGeom>
        </p:spPr>
        <p:txBody>
          <a:bodyPr/>
          <a:lstStyle>
            <a:lvl1pPr>
              <a:defRPr sz="4000"/>
            </a:lvl1pPr>
          </a:lstStyle>
          <a:p>
            <a:r>
              <a:t>Comparison to the Winners of SyGuS Competitions</a:t>
            </a:r>
          </a:p>
        </p:txBody>
      </p:sp>
      <p:sp>
        <p:nvSpPr>
          <p:cNvPr id="846" name="Text"/>
          <p:cNvSpPr txBox="1"/>
          <p:nvPr/>
        </p:nvSpPr>
        <p:spPr>
          <a:xfrm>
            <a:off x="855096" y="1962149"/>
            <a:ext cx="152401"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2800"/>
              </a:lnSpc>
              <a:defRPr sz="1200" b="0">
                <a:latin typeface="Times Roman"/>
                <a:ea typeface="Times Roman"/>
                <a:cs typeface="Times Roman"/>
                <a:sym typeface="Times Roman"/>
              </a:defRPr>
            </a:lvl1pPr>
          </a:lstStyle>
          <a:p>
            <a:r>
              <a:t> </a:t>
            </a:r>
          </a:p>
        </p:txBody>
      </p:sp>
      <p:sp>
        <p:nvSpPr>
          <p:cNvPr id="847" name="Text"/>
          <p:cNvSpPr txBox="1"/>
          <p:nvPr/>
        </p:nvSpPr>
        <p:spPr>
          <a:xfrm>
            <a:off x="6413020" y="2200204"/>
            <a:ext cx="152401"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2800"/>
              </a:lnSpc>
              <a:defRPr sz="1200" b="0">
                <a:latin typeface="Times Roman"/>
                <a:ea typeface="Times Roman"/>
                <a:cs typeface="Times Roman"/>
                <a:sym typeface="Times Roman"/>
              </a:defRPr>
            </a:lvl1pPr>
          </a:lstStyle>
          <a:p>
            <a:r>
              <a:t> </a:t>
            </a:r>
          </a:p>
        </p:txBody>
      </p:sp>
      <p:pic>
        <p:nvPicPr>
          <p:cNvPr id="848" name="page1image1540512.png" descr="page1image1540512.png"/>
          <p:cNvPicPr>
            <a:picLocks noChangeAspect="1"/>
          </p:cNvPicPr>
          <p:nvPr/>
        </p:nvPicPr>
        <p:blipFill>
          <a:blip r:embed="rId3"/>
          <a:stretch>
            <a:fillRect/>
          </a:stretch>
        </p:blipFill>
        <p:spPr>
          <a:xfrm>
            <a:off x="3103682" y="5538387"/>
            <a:ext cx="5781932" cy="4125873"/>
          </a:xfrm>
          <a:prstGeom prst="rect">
            <a:avLst/>
          </a:prstGeom>
          <a:ln w="12700">
            <a:miter lim="400000"/>
          </a:ln>
        </p:spPr>
      </p:pic>
      <p:sp>
        <p:nvSpPr>
          <p:cNvPr id="849" name="Text"/>
          <p:cNvSpPr txBox="1"/>
          <p:nvPr/>
        </p:nvSpPr>
        <p:spPr>
          <a:xfrm>
            <a:off x="3598254" y="2095059"/>
            <a:ext cx="152401"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2800"/>
              </a:lnSpc>
              <a:defRPr sz="1200" b="0">
                <a:latin typeface="Times Roman"/>
                <a:ea typeface="Times Roman"/>
                <a:cs typeface="Times Roman"/>
                <a:sym typeface="Times Roman"/>
              </a:defRPr>
            </a:lvl1pPr>
          </a:lstStyle>
          <a:p>
            <a:r>
              <a:t> </a:t>
            </a:r>
          </a:p>
        </p:txBody>
      </p:sp>
      <p:pic>
        <p:nvPicPr>
          <p:cNvPr id="850" name="page1image1493856.png" descr="page1image1493856.png"/>
          <p:cNvPicPr>
            <a:picLocks noChangeAspect="1"/>
          </p:cNvPicPr>
          <p:nvPr/>
        </p:nvPicPr>
        <p:blipFill>
          <a:blip r:embed="rId4"/>
          <a:stretch>
            <a:fillRect/>
          </a:stretch>
        </p:blipFill>
        <p:spPr>
          <a:xfrm>
            <a:off x="6965777" y="1731927"/>
            <a:ext cx="5517477" cy="3832139"/>
          </a:xfrm>
          <a:prstGeom prst="rect">
            <a:avLst/>
          </a:prstGeom>
          <a:ln w="12700">
            <a:miter lim="400000"/>
          </a:ln>
        </p:spPr>
      </p:pic>
      <p:sp>
        <p:nvSpPr>
          <p:cNvPr id="851" name="Duet solved…"/>
          <p:cNvSpPr/>
          <p:nvPr/>
        </p:nvSpPr>
        <p:spPr>
          <a:xfrm>
            <a:off x="8996350" y="6787363"/>
            <a:ext cx="3779169" cy="2347555"/>
          </a:xfrm>
          <a:custGeom>
            <a:avLst/>
            <a:gdLst/>
            <a:ahLst/>
            <a:cxnLst>
              <a:cxn ang="0">
                <a:pos x="wd2" y="hd2"/>
              </a:cxn>
              <a:cxn ang="5400000">
                <a:pos x="wd2" y="hd2"/>
              </a:cxn>
              <a:cxn ang="10800000">
                <a:pos x="wd2" y="hd2"/>
              </a:cxn>
              <a:cxn ang="16200000">
                <a:pos x="wd2" y="hd2"/>
              </a:cxn>
            </a:cxnLst>
            <a:rect l="0" t="0" r="r" b="b"/>
            <a:pathLst>
              <a:path w="21600" h="21600" extrusionOk="0">
                <a:moveTo>
                  <a:pt x="0" y="20809"/>
                </a:moveTo>
                <a:lnTo>
                  <a:pt x="0" y="791"/>
                </a:lnTo>
                <a:cubicBezTo>
                  <a:pt x="0" y="354"/>
                  <a:pt x="220" y="0"/>
                  <a:pt x="491" y="0"/>
                </a:cubicBezTo>
                <a:lnTo>
                  <a:pt x="21109" y="0"/>
                </a:lnTo>
                <a:cubicBezTo>
                  <a:pt x="21380" y="0"/>
                  <a:pt x="21600" y="354"/>
                  <a:pt x="21600" y="791"/>
                </a:cubicBezTo>
                <a:lnTo>
                  <a:pt x="21600" y="20809"/>
                </a:lnTo>
                <a:cubicBezTo>
                  <a:pt x="21600" y="21246"/>
                  <a:pt x="21380" y="21600"/>
                  <a:pt x="21109" y="21600"/>
                </a:cubicBezTo>
                <a:lnTo>
                  <a:pt x="491" y="21600"/>
                </a:lnTo>
                <a:cubicBezTo>
                  <a:pt x="220" y="21600"/>
                  <a:pt x="0" y="21246"/>
                  <a:pt x="0" y="20809"/>
                </a:cubicBezTo>
                <a:close/>
              </a:path>
            </a:pathLst>
          </a:custGeom>
          <a:solidFill>
            <a:srgbClr val="1D3D7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1130300">
              <a:defRPr sz="3000">
                <a:solidFill>
                  <a:srgbClr val="FFFFFF"/>
                </a:solidFill>
                <a:latin typeface="Gill Sans"/>
                <a:ea typeface="Gill Sans"/>
                <a:cs typeface="Gill Sans"/>
                <a:sym typeface="Gill Sans"/>
              </a:defRPr>
            </a:pPr>
            <a:r>
              <a:t>Duet solved</a:t>
            </a:r>
          </a:p>
          <a:p>
            <a:pPr defTabSz="1130300">
              <a:defRPr sz="3000">
                <a:solidFill>
                  <a:srgbClr val="FFFFFF"/>
                </a:solidFill>
                <a:latin typeface="Gill Sans"/>
                <a:ea typeface="Gill Sans"/>
                <a:cs typeface="Gill Sans"/>
                <a:sym typeface="Gill Sans"/>
              </a:defRPr>
            </a:pPr>
            <a:endParaRPr/>
          </a:p>
          <a:p>
            <a:pPr defTabSz="1130300">
              <a:defRPr sz="3000">
                <a:solidFill>
                  <a:srgbClr val="FFFFFF"/>
                </a:solidFill>
                <a:latin typeface="Gill Sans"/>
                <a:ea typeface="Gill Sans"/>
                <a:cs typeface="Gill Sans"/>
                <a:sym typeface="Gill Sans"/>
              </a:defRPr>
            </a:pPr>
            <a:r>
              <a:t>40% </a:t>
            </a:r>
            <a:r>
              <a:rPr b="0"/>
              <a:t>within</a:t>
            </a:r>
            <a:r>
              <a:t> 1 sec</a:t>
            </a:r>
          </a:p>
          <a:p>
            <a:pPr defTabSz="1130300">
              <a:defRPr sz="3000">
                <a:solidFill>
                  <a:srgbClr val="FFFFFF"/>
                </a:solidFill>
                <a:latin typeface="Gill Sans"/>
                <a:ea typeface="Gill Sans"/>
                <a:cs typeface="Gill Sans"/>
                <a:sym typeface="Gill Sans"/>
              </a:defRPr>
            </a:pPr>
            <a:r>
              <a:t>77% </a:t>
            </a:r>
            <a:r>
              <a:rPr b="0"/>
              <a:t>within</a:t>
            </a:r>
            <a:r>
              <a:t> 10 secs</a:t>
            </a:r>
          </a:p>
          <a:p>
            <a:pPr defTabSz="1130300">
              <a:defRPr sz="3000">
                <a:solidFill>
                  <a:srgbClr val="FFFFFF"/>
                </a:solidFill>
                <a:latin typeface="Gill Sans"/>
                <a:ea typeface="Gill Sans"/>
                <a:cs typeface="Gill Sans"/>
                <a:sym typeface="Gill Sans"/>
              </a:defRPr>
            </a:pPr>
            <a:r>
              <a:t>90% </a:t>
            </a:r>
            <a:r>
              <a:rPr b="0"/>
              <a:t>within</a:t>
            </a:r>
            <a:r>
              <a:t> 1 min.</a:t>
            </a:r>
          </a:p>
        </p:txBody>
      </p:sp>
      <p:pic>
        <p:nvPicPr>
          <p:cNvPr id="852" name="Image" descr="Image"/>
          <p:cNvPicPr>
            <a:picLocks noChangeAspect="1"/>
          </p:cNvPicPr>
          <p:nvPr/>
        </p:nvPicPr>
        <p:blipFill>
          <a:blip r:embed="rId5"/>
          <a:stretch>
            <a:fillRect/>
          </a:stretch>
        </p:blipFill>
        <p:spPr>
          <a:xfrm>
            <a:off x="247901" y="1731833"/>
            <a:ext cx="5517477" cy="3974672"/>
          </a:xfrm>
          <a:prstGeom prst="rect">
            <a:avLst/>
          </a:prstGeom>
          <a:ln w="12700">
            <a:miter lim="400000"/>
          </a:ln>
        </p:spPr>
      </p:pic>
      <p:grpSp>
        <p:nvGrpSpPr>
          <p:cNvPr id="855" name="Duet solved all!"/>
          <p:cNvGrpSpPr/>
          <p:nvPr/>
        </p:nvGrpSpPr>
        <p:grpSpPr>
          <a:xfrm>
            <a:off x="4022225" y="3005533"/>
            <a:ext cx="2064148" cy="607689"/>
            <a:chOff x="0" y="0"/>
            <a:chExt cx="2064146" cy="607687"/>
          </a:xfrm>
        </p:grpSpPr>
        <p:sp>
          <p:nvSpPr>
            <p:cNvPr id="854" name="Duet solved all!"/>
            <p:cNvSpPr/>
            <p:nvPr/>
          </p:nvSpPr>
          <p:spPr>
            <a:xfrm>
              <a:off x="31750" y="31750"/>
              <a:ext cx="2000647" cy="544116"/>
            </a:xfrm>
            <a:custGeom>
              <a:avLst/>
              <a:gdLst/>
              <a:ahLst/>
              <a:cxnLst>
                <a:cxn ang="0">
                  <a:pos x="wd2" y="hd2"/>
                </a:cxn>
                <a:cxn ang="5400000">
                  <a:pos x="wd2" y="hd2"/>
                </a:cxn>
                <a:cxn ang="10800000">
                  <a:pos x="wd2" y="hd2"/>
                </a:cxn>
                <a:cxn ang="16200000">
                  <a:pos x="wd2" y="hd2"/>
                </a:cxn>
              </a:cxnLst>
              <a:rect l="0" t="0" r="r" b="b"/>
              <a:pathLst>
                <a:path w="21600" h="21600" extrusionOk="0">
                  <a:moveTo>
                    <a:pt x="844" y="0"/>
                  </a:moveTo>
                  <a:cubicBezTo>
                    <a:pt x="378" y="0"/>
                    <a:pt x="0" y="1390"/>
                    <a:pt x="0" y="3104"/>
                  </a:cubicBezTo>
                  <a:lnTo>
                    <a:pt x="0" y="18323"/>
                  </a:lnTo>
                  <a:cubicBezTo>
                    <a:pt x="0" y="19981"/>
                    <a:pt x="356" y="21309"/>
                    <a:pt x="801" y="21395"/>
                  </a:cubicBezTo>
                  <a:lnTo>
                    <a:pt x="810" y="21395"/>
                  </a:lnTo>
                  <a:cubicBezTo>
                    <a:pt x="822" y="21397"/>
                    <a:pt x="832" y="21427"/>
                    <a:pt x="844" y="21427"/>
                  </a:cubicBezTo>
                  <a:lnTo>
                    <a:pt x="913" y="21427"/>
                  </a:lnTo>
                  <a:lnTo>
                    <a:pt x="1611" y="21600"/>
                  </a:lnTo>
                  <a:lnTo>
                    <a:pt x="2310" y="21427"/>
                  </a:lnTo>
                  <a:lnTo>
                    <a:pt x="20756" y="21427"/>
                  </a:lnTo>
                  <a:cubicBezTo>
                    <a:pt x="21222" y="21427"/>
                    <a:pt x="21600" y="20036"/>
                    <a:pt x="21600" y="18323"/>
                  </a:cubicBezTo>
                  <a:lnTo>
                    <a:pt x="21600" y="3104"/>
                  </a:lnTo>
                  <a:cubicBezTo>
                    <a:pt x="21600" y="1390"/>
                    <a:pt x="21222" y="0"/>
                    <a:pt x="20756" y="0"/>
                  </a:cubicBezTo>
                  <a:lnTo>
                    <a:pt x="844" y="0"/>
                  </a:lnTo>
                  <a:close/>
                </a:path>
              </a:pathLst>
            </a:cu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2200" b="0">
                  <a:latin typeface="Gill Sans"/>
                  <a:ea typeface="Gill Sans"/>
                  <a:cs typeface="Gill Sans"/>
                  <a:sym typeface="Gill Sans"/>
                </a:defRPr>
              </a:lvl1pPr>
            </a:lstStyle>
            <a:p>
              <a:r>
                <a:t>Duet solved all!</a:t>
              </a:r>
            </a:p>
          </p:txBody>
        </p:sp>
        <p:pic>
          <p:nvPicPr>
            <p:cNvPr id="853" name="Duet solved all! Duet solved all!" descr="Duet solved all! Duet solved all!"/>
            <p:cNvPicPr>
              <a:picLocks/>
            </p:cNvPicPr>
            <p:nvPr/>
          </p:nvPicPr>
          <p:blipFill>
            <a:blip r:embed="rId6"/>
            <a:stretch>
              <a:fillRect/>
            </a:stretch>
          </p:blipFill>
          <p:spPr>
            <a:xfrm>
              <a:off x="0" y="-1"/>
              <a:ext cx="2064147" cy="607689"/>
            </a:xfrm>
            <a:prstGeom prst="rect">
              <a:avLst/>
            </a:prstGeom>
            <a:effectLst/>
          </p:spPr>
        </p:pic>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General-purpose synthesizer…"/>
          <p:cNvSpPr txBox="1">
            <a:spLocks noGrp="1"/>
          </p:cNvSpPr>
          <p:nvPr>
            <p:ph type="body" idx="1"/>
          </p:nvPr>
        </p:nvSpPr>
        <p:spPr>
          <a:xfrm>
            <a:off x="952500" y="1733550"/>
            <a:ext cx="11099800" cy="4588444"/>
          </a:xfrm>
          <a:prstGeom prst="rect">
            <a:avLst/>
          </a:prstGeom>
        </p:spPr>
        <p:txBody>
          <a:bodyPr>
            <a:normAutofit lnSpcReduction="10000"/>
          </a:bodyPr>
          <a:lstStyle/>
          <a:p>
            <a:pPr marL="0" indent="0" defTabSz="502412">
              <a:spcBef>
                <a:spcPts val="3600"/>
              </a:spcBef>
              <a:buSzTx/>
              <a:buNone/>
              <a:defRPr sz="3096" b="1"/>
            </a:pPr>
            <a:r>
              <a:t>General-purpose synthesizer</a:t>
            </a:r>
          </a:p>
          <a:p>
            <a:pPr marL="0" indent="0" defTabSz="502412">
              <a:spcBef>
                <a:spcPts val="3600"/>
              </a:spcBef>
              <a:buSzTx/>
              <a:buNone/>
              <a:defRPr sz="3096"/>
            </a:pPr>
            <a:endParaRPr/>
          </a:p>
          <a:p>
            <a:pPr marL="0" indent="0" defTabSz="502412">
              <a:spcBef>
                <a:spcPts val="3600"/>
              </a:spcBef>
              <a:buSzTx/>
              <a:buNone/>
              <a:defRPr sz="3096"/>
            </a:pPr>
            <a:endParaRPr/>
          </a:p>
          <a:p>
            <a:pPr marL="0" indent="0" defTabSz="502412">
              <a:spcBef>
                <a:spcPts val="3600"/>
              </a:spcBef>
              <a:buSzTx/>
              <a:buNone/>
              <a:defRPr sz="3096"/>
            </a:pPr>
            <a:endParaRPr/>
          </a:p>
          <a:p>
            <a:pPr marL="0" indent="0" defTabSz="502412">
              <a:spcBef>
                <a:spcPts val="3600"/>
              </a:spcBef>
              <a:buSzTx/>
              <a:buNone/>
              <a:defRPr sz="3096" b="1"/>
            </a:pPr>
            <a:r>
              <a:t>Domain-specific synthesizer</a:t>
            </a:r>
          </a:p>
        </p:txBody>
      </p:sp>
      <p:sp>
        <p:nvSpPr>
          <p:cNvPr id="190" name="Dichotomy : “General-purpose” vs. “Domain-specific”"/>
          <p:cNvSpPr txBox="1">
            <a:spLocks noGrp="1"/>
          </p:cNvSpPr>
          <p:nvPr>
            <p:ph type="title"/>
          </p:nvPr>
        </p:nvSpPr>
        <p:spPr>
          <a:prstGeom prst="rect">
            <a:avLst/>
          </a:prstGeom>
        </p:spPr>
        <p:txBody>
          <a:bodyPr/>
          <a:lstStyle>
            <a:lvl1pPr>
              <a:defRPr sz="4000"/>
            </a:lvl1pPr>
          </a:lstStyle>
          <a:p>
            <a:r>
              <a:t>Dichotomy : “General-purpose” vs. “Domain-specific”</a:t>
            </a:r>
          </a:p>
        </p:txBody>
      </p:sp>
      <p:pic>
        <p:nvPicPr>
          <p:cNvPr id="191" name="Image" descr="Image"/>
          <p:cNvPicPr>
            <a:picLocks noChangeAspect="1"/>
          </p:cNvPicPr>
          <p:nvPr/>
        </p:nvPicPr>
        <p:blipFill>
          <a:blip r:embed="rId3"/>
          <a:stretch>
            <a:fillRect/>
          </a:stretch>
        </p:blipFill>
        <p:spPr>
          <a:xfrm>
            <a:off x="561123" y="2430619"/>
            <a:ext cx="11543738" cy="3247235"/>
          </a:xfrm>
          <a:prstGeom prst="rect">
            <a:avLst/>
          </a:prstGeom>
          <a:ln w="12700">
            <a:miter lim="400000"/>
          </a:ln>
        </p:spPr>
      </p:pic>
      <p:pic>
        <p:nvPicPr>
          <p:cNvPr id="192" name="Image" descr="Image"/>
          <p:cNvPicPr>
            <a:picLocks noChangeAspect="1"/>
          </p:cNvPicPr>
          <p:nvPr/>
        </p:nvPicPr>
        <p:blipFill>
          <a:blip r:embed="rId4"/>
          <a:stretch>
            <a:fillRect/>
          </a:stretch>
        </p:blipFill>
        <p:spPr>
          <a:xfrm>
            <a:off x="235645" y="6528665"/>
            <a:ext cx="12194694" cy="2332419"/>
          </a:xfrm>
          <a:prstGeom prst="rect">
            <a:avLst/>
          </a:prstGeom>
          <a:ln w="12700">
            <a:miter lim="400000"/>
          </a:ln>
        </p:spPr>
      </p:pic>
      <p:grpSp>
        <p:nvGrpSpPr>
          <p:cNvPr id="195" name="Encouraged by a standard formulation: Syntax-guided Synthesis (SyGuS)…"/>
          <p:cNvGrpSpPr/>
          <p:nvPr/>
        </p:nvGrpSpPr>
        <p:grpSpPr>
          <a:xfrm>
            <a:off x="263111" y="5488694"/>
            <a:ext cx="12489019" cy="3682376"/>
            <a:chOff x="0" y="0"/>
            <a:chExt cx="12489018" cy="3682375"/>
          </a:xfrm>
        </p:grpSpPr>
        <p:sp>
          <p:nvSpPr>
            <p:cNvPr id="194" name="Encouraged by a standard formulation: Syntax-guided Synthesis (SyGuS)…"/>
            <p:cNvSpPr txBox="1"/>
            <p:nvPr/>
          </p:nvSpPr>
          <p:spPr>
            <a:xfrm>
              <a:off x="50799" y="50800"/>
              <a:ext cx="12387420" cy="3580776"/>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rmAutofit/>
            </a:bodyPr>
            <a:lstStyle/>
            <a:p>
              <a:pPr marL="444500" indent="-444500" algn="l">
                <a:lnSpc>
                  <a:spcPct val="120000"/>
                </a:lnSpc>
                <a:spcBef>
                  <a:spcPts val="4200"/>
                </a:spcBef>
                <a:buSzPct val="145000"/>
                <a:buChar char="•"/>
                <a:defRPr sz="3200" b="0">
                  <a:latin typeface="Gill Sans"/>
                  <a:ea typeface="Gill Sans"/>
                  <a:cs typeface="Gill Sans"/>
                  <a:sym typeface="Gill Sans"/>
                </a:defRPr>
              </a:pPr>
              <a:r>
                <a:t>Encouraged by a standard formulation: Syntax-guided Synthesis (SyGuS)</a:t>
              </a:r>
            </a:p>
            <a:p>
              <a:pPr marL="444500" indent="-444500" algn="l">
                <a:lnSpc>
                  <a:spcPct val="120000"/>
                </a:lnSpc>
                <a:spcBef>
                  <a:spcPts val="4200"/>
                </a:spcBef>
                <a:buSzPct val="145000"/>
                <a:buChar char="•"/>
                <a:defRPr sz="3200" b="0">
                  <a:latin typeface="Gill Sans"/>
                  <a:ea typeface="Gill Sans"/>
                  <a:cs typeface="Gill Sans"/>
                  <a:sym typeface="Gill Sans"/>
                </a:defRPr>
              </a:pPr>
              <a:r>
                <a:t>General search strategies (e.g., </a:t>
              </a:r>
              <a:r>
                <a:rPr b="1" i="1"/>
                <a:t>Bottom-up enumeration</a:t>
              </a:r>
              <a:r>
                <a:t>)</a:t>
              </a:r>
            </a:p>
            <a:p>
              <a:pPr lvl="1" algn="l">
                <a:lnSpc>
                  <a:spcPct val="120000"/>
                </a:lnSpc>
                <a:spcBef>
                  <a:spcPts val="4200"/>
                </a:spcBef>
                <a:defRPr sz="3200" b="0">
                  <a:latin typeface="Gill Sans"/>
                  <a:ea typeface="Gill Sans"/>
                  <a:cs typeface="Gill Sans"/>
                  <a:sym typeface="Gill Sans"/>
                </a:defRPr>
              </a:pPr>
              <a:r>
                <a:rPr>
                  <a:solidFill>
                    <a:schemeClr val="accent3">
                      <a:hueOff val="914337"/>
                      <a:satOff val="31515"/>
                      <a:lumOff val="-30790"/>
                    </a:schemeClr>
                  </a:solidFill>
                </a:rPr>
                <a:t>+ Broad application domains         </a:t>
              </a:r>
              <a:r>
                <a:rPr>
                  <a:solidFill>
                    <a:schemeClr val="accent5">
                      <a:hueOff val="-82419"/>
                      <a:satOff val="-9513"/>
                      <a:lumOff val="-16343"/>
                    </a:schemeClr>
                  </a:solidFill>
                </a:rPr>
                <a:t>− unscalable</a:t>
              </a:r>
            </a:p>
          </p:txBody>
        </p:sp>
        <p:pic>
          <p:nvPicPr>
            <p:cNvPr id="193" name="Encouraged by a standard formulation: Syntax-guided Synthesis (SyGuS)… Encouraged by a standard formulation: Syntax-guided Synthesis (SyGuS)General search strategies (e.g., Bottom-up enumeration)+ Broad application domains         − unscalable" descr="Encouraged by a standard formulation: Syntax-guided Synthesis (SyGuS)… Encouraged by a standard formulation: Syntax-guided Synthesis (SyGuS)General search strategies (e.g., Bottom-up enumeration)+ Broad application domains         − unscalable"/>
            <p:cNvPicPr>
              <a:picLocks/>
            </p:cNvPicPr>
            <p:nvPr/>
          </p:nvPicPr>
          <p:blipFill>
            <a:blip r:embed="rId5"/>
            <a:stretch>
              <a:fillRect/>
            </a:stretch>
          </p:blipFill>
          <p:spPr>
            <a:xfrm>
              <a:off x="-1" y="0"/>
              <a:ext cx="12489020" cy="3682376"/>
            </a:xfrm>
            <a:prstGeom prst="rect">
              <a:avLst/>
            </a:prstGeom>
            <a:effectLst/>
          </p:spPr>
        </p:pic>
      </p:gr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Comparison to Euphony"/>
          <p:cNvSpPr txBox="1">
            <a:spLocks noGrp="1"/>
          </p:cNvSpPr>
          <p:nvPr>
            <p:ph type="title"/>
          </p:nvPr>
        </p:nvSpPr>
        <p:spPr>
          <a:prstGeom prst="rect">
            <a:avLst/>
          </a:prstGeom>
        </p:spPr>
        <p:txBody>
          <a:bodyPr/>
          <a:lstStyle/>
          <a:p>
            <a:r>
              <a:t>Comparison to Euphony</a:t>
            </a:r>
          </a:p>
        </p:txBody>
      </p:sp>
      <p:pic>
        <p:nvPicPr>
          <p:cNvPr id="860" name="Image" descr="Image"/>
          <p:cNvPicPr>
            <a:picLocks noChangeAspect="1"/>
          </p:cNvPicPr>
          <p:nvPr/>
        </p:nvPicPr>
        <p:blipFill>
          <a:blip r:embed="rId3"/>
          <a:stretch>
            <a:fillRect/>
          </a:stretch>
        </p:blipFill>
        <p:spPr>
          <a:xfrm>
            <a:off x="7358080" y="1841476"/>
            <a:ext cx="5157418" cy="3798407"/>
          </a:xfrm>
          <a:prstGeom prst="rect">
            <a:avLst/>
          </a:prstGeom>
          <a:ln w="12700">
            <a:miter lim="400000"/>
          </a:ln>
        </p:spPr>
      </p:pic>
      <p:sp>
        <p:nvSpPr>
          <p:cNvPr id="861" name="Training: 1,069 solved EUSolver in 10 min…"/>
          <p:cNvSpPr txBox="1">
            <a:spLocks noGrp="1"/>
          </p:cNvSpPr>
          <p:nvPr>
            <p:ph type="body" sz="quarter" idx="1"/>
          </p:nvPr>
        </p:nvSpPr>
        <p:spPr>
          <a:xfrm>
            <a:off x="356103" y="1761663"/>
            <a:ext cx="7463070" cy="3324636"/>
          </a:xfrm>
          <a:prstGeom prst="rect">
            <a:avLst/>
          </a:prstGeom>
        </p:spPr>
        <p:txBody>
          <a:bodyPr/>
          <a:lstStyle/>
          <a:p>
            <a:pPr marL="444500" indent="-444500">
              <a:defRPr sz="3200"/>
            </a:pPr>
            <a:r>
              <a:t>Training: 1,069 solved EUSolver in 10 min</a:t>
            </a:r>
          </a:p>
          <a:p>
            <a:pPr marL="444500" indent="-444500">
              <a:defRPr sz="3200"/>
            </a:pPr>
            <a:r>
              <a:t>Testing: 467</a:t>
            </a:r>
          </a:p>
          <a:p>
            <a:pPr marL="444500" indent="-444500">
              <a:defRPr sz="3200"/>
            </a:pPr>
            <a:r>
              <a:t># solved: Duet: 374,  Euphony 324 </a:t>
            </a:r>
          </a:p>
        </p:txBody>
      </p:sp>
      <p:pic>
        <p:nvPicPr>
          <p:cNvPr id="862" name="Image" descr="Image"/>
          <p:cNvPicPr>
            <a:picLocks noChangeAspect="1"/>
          </p:cNvPicPr>
          <p:nvPr/>
        </p:nvPicPr>
        <p:blipFill>
          <a:blip r:embed="rId4"/>
          <a:stretch>
            <a:fillRect/>
          </a:stretch>
        </p:blipFill>
        <p:spPr>
          <a:xfrm>
            <a:off x="402781" y="5811235"/>
            <a:ext cx="5512989" cy="3906561"/>
          </a:xfrm>
          <a:prstGeom prst="rect">
            <a:avLst/>
          </a:prstGeom>
          <a:ln w="12700">
            <a:miter lim="400000"/>
          </a:ln>
        </p:spPr>
      </p:pic>
      <p:pic>
        <p:nvPicPr>
          <p:cNvPr id="863" name="Image" descr="Image"/>
          <p:cNvPicPr>
            <a:picLocks noChangeAspect="1"/>
          </p:cNvPicPr>
          <p:nvPr/>
        </p:nvPicPr>
        <p:blipFill>
          <a:blip r:embed="rId5"/>
          <a:stretch>
            <a:fillRect/>
          </a:stretch>
        </p:blipFill>
        <p:spPr>
          <a:xfrm>
            <a:off x="6033354" y="5774552"/>
            <a:ext cx="5675591" cy="3979927"/>
          </a:xfrm>
          <a:prstGeom prst="rect">
            <a:avLst/>
          </a:prstGeom>
          <a:ln w="12700">
            <a:miter lim="400000"/>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Comparison to Euphony"/>
          <p:cNvSpPr txBox="1">
            <a:spLocks noGrp="1"/>
          </p:cNvSpPr>
          <p:nvPr>
            <p:ph type="title"/>
          </p:nvPr>
        </p:nvSpPr>
        <p:spPr>
          <a:prstGeom prst="rect">
            <a:avLst/>
          </a:prstGeom>
        </p:spPr>
        <p:txBody>
          <a:bodyPr/>
          <a:lstStyle/>
          <a:p>
            <a:r>
              <a:t>Comparison to Euphony</a:t>
            </a:r>
          </a:p>
        </p:txBody>
      </p:sp>
      <p:pic>
        <p:nvPicPr>
          <p:cNvPr id="868" name="Image" descr="Image"/>
          <p:cNvPicPr>
            <a:picLocks noChangeAspect="1"/>
          </p:cNvPicPr>
          <p:nvPr/>
        </p:nvPicPr>
        <p:blipFill>
          <a:blip r:embed="rId2"/>
          <a:stretch>
            <a:fillRect/>
          </a:stretch>
        </p:blipFill>
        <p:spPr>
          <a:xfrm>
            <a:off x="7358080" y="1841476"/>
            <a:ext cx="5157418" cy="3798407"/>
          </a:xfrm>
          <a:prstGeom prst="rect">
            <a:avLst/>
          </a:prstGeom>
          <a:ln w="12700">
            <a:miter lim="400000"/>
          </a:ln>
        </p:spPr>
      </p:pic>
      <p:sp>
        <p:nvSpPr>
          <p:cNvPr id="869" name="Training: 1,069 solved EUSolver in 10 min…"/>
          <p:cNvSpPr txBox="1">
            <a:spLocks noGrp="1"/>
          </p:cNvSpPr>
          <p:nvPr>
            <p:ph type="body" sz="quarter" idx="1"/>
          </p:nvPr>
        </p:nvSpPr>
        <p:spPr>
          <a:xfrm>
            <a:off x="356103" y="1761663"/>
            <a:ext cx="7463070" cy="3324636"/>
          </a:xfrm>
          <a:prstGeom prst="rect">
            <a:avLst/>
          </a:prstGeom>
        </p:spPr>
        <p:txBody>
          <a:bodyPr/>
          <a:lstStyle/>
          <a:p>
            <a:pPr marL="444500" indent="-444500">
              <a:defRPr sz="3200"/>
            </a:pPr>
            <a:r>
              <a:t>Training: 1,069 solved EUSolver in 10 min</a:t>
            </a:r>
          </a:p>
          <a:p>
            <a:pPr marL="444500" indent="-444500">
              <a:defRPr sz="3200"/>
            </a:pPr>
            <a:r>
              <a:t>Testing: 467</a:t>
            </a:r>
          </a:p>
          <a:p>
            <a:pPr marL="444500" indent="-444500">
              <a:defRPr sz="3200"/>
            </a:pPr>
            <a:r>
              <a:t># solved: Duet: 374,  Euphony 324 </a:t>
            </a:r>
          </a:p>
        </p:txBody>
      </p:sp>
      <p:pic>
        <p:nvPicPr>
          <p:cNvPr id="870" name="Image" descr="Image"/>
          <p:cNvPicPr>
            <a:picLocks noChangeAspect="1"/>
          </p:cNvPicPr>
          <p:nvPr/>
        </p:nvPicPr>
        <p:blipFill>
          <a:blip r:embed="rId3"/>
          <a:stretch>
            <a:fillRect/>
          </a:stretch>
        </p:blipFill>
        <p:spPr>
          <a:xfrm>
            <a:off x="402781" y="5811235"/>
            <a:ext cx="5512989" cy="3906561"/>
          </a:xfrm>
          <a:prstGeom prst="rect">
            <a:avLst/>
          </a:prstGeom>
          <a:ln w="12700">
            <a:miter lim="400000"/>
          </a:ln>
        </p:spPr>
      </p:pic>
      <p:pic>
        <p:nvPicPr>
          <p:cNvPr id="871" name="Image" descr="Image"/>
          <p:cNvPicPr>
            <a:picLocks noChangeAspect="1"/>
          </p:cNvPicPr>
          <p:nvPr/>
        </p:nvPicPr>
        <p:blipFill>
          <a:blip r:embed="rId4"/>
          <a:stretch>
            <a:fillRect/>
          </a:stretch>
        </p:blipFill>
        <p:spPr>
          <a:xfrm>
            <a:off x="6033354" y="5774552"/>
            <a:ext cx="5675591" cy="3979927"/>
          </a:xfrm>
          <a:prstGeom prst="rect">
            <a:avLst/>
          </a:prstGeom>
          <a:ln w="12700">
            <a:miter lim="400000"/>
          </a:ln>
        </p:spPr>
      </p:pic>
      <p:sp>
        <p:nvSpPr>
          <p:cNvPr id="872" name="Duet solves harder synthesis problems more quickly compared to the state-of-the-art tools in diverse domains."/>
          <p:cNvSpPr/>
          <p:nvPr/>
        </p:nvSpPr>
        <p:spPr>
          <a:xfrm>
            <a:off x="2198054" y="3703022"/>
            <a:ext cx="8426580" cy="2961737"/>
          </a:xfrm>
          <a:custGeom>
            <a:avLst/>
            <a:gdLst/>
            <a:ahLst/>
            <a:cxnLst>
              <a:cxn ang="0">
                <a:pos x="wd2" y="hd2"/>
              </a:cxn>
              <a:cxn ang="5400000">
                <a:pos x="wd2" y="hd2"/>
              </a:cxn>
              <a:cxn ang="10800000">
                <a:pos x="wd2" y="hd2"/>
              </a:cxn>
              <a:cxn ang="16200000">
                <a:pos x="wd2" y="hd2"/>
              </a:cxn>
            </a:cxnLst>
            <a:rect l="0" t="0" r="r" b="b"/>
            <a:pathLst>
              <a:path w="21600" h="21600" extrusionOk="0">
                <a:moveTo>
                  <a:pt x="0" y="20809"/>
                </a:moveTo>
                <a:lnTo>
                  <a:pt x="0" y="791"/>
                </a:lnTo>
                <a:cubicBezTo>
                  <a:pt x="0" y="354"/>
                  <a:pt x="124" y="0"/>
                  <a:pt x="278" y="0"/>
                </a:cubicBezTo>
                <a:lnTo>
                  <a:pt x="21322" y="0"/>
                </a:lnTo>
                <a:cubicBezTo>
                  <a:pt x="21476" y="0"/>
                  <a:pt x="21600" y="354"/>
                  <a:pt x="21600" y="791"/>
                </a:cubicBezTo>
                <a:lnTo>
                  <a:pt x="21600" y="20809"/>
                </a:lnTo>
                <a:cubicBezTo>
                  <a:pt x="21600" y="21246"/>
                  <a:pt x="21476" y="21600"/>
                  <a:pt x="21322" y="21600"/>
                </a:cubicBezTo>
                <a:lnTo>
                  <a:pt x="278" y="21600"/>
                </a:lnTo>
                <a:cubicBezTo>
                  <a:pt x="124" y="21600"/>
                  <a:pt x="0" y="21246"/>
                  <a:pt x="0" y="20809"/>
                </a:cubicBezTo>
                <a:close/>
              </a:path>
            </a:pathLst>
          </a:custGeom>
          <a:solidFill>
            <a:srgbClr val="1D3D7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1130300">
              <a:defRPr sz="3600">
                <a:solidFill>
                  <a:srgbClr val="FFFFFF"/>
                </a:solidFill>
                <a:latin typeface="Gill Sans"/>
                <a:ea typeface="Gill Sans"/>
                <a:cs typeface="Gill Sans"/>
                <a:sym typeface="Gill Sans"/>
              </a:defRPr>
            </a:lvl1pPr>
          </a:lstStyle>
          <a:p>
            <a:r>
              <a:t>Duet solves harder synthesis problems more quickly compared to the state-of-the-art tools in diverse domains. </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Analysis of Component Sizes"/>
          <p:cNvSpPr txBox="1">
            <a:spLocks noGrp="1"/>
          </p:cNvSpPr>
          <p:nvPr>
            <p:ph type="title"/>
          </p:nvPr>
        </p:nvSpPr>
        <p:spPr>
          <a:prstGeom prst="rect">
            <a:avLst/>
          </a:prstGeom>
        </p:spPr>
        <p:txBody>
          <a:bodyPr/>
          <a:lstStyle>
            <a:lvl1pPr>
              <a:defRPr sz="4100"/>
            </a:lvl1pPr>
          </a:lstStyle>
          <a:p>
            <a:r>
              <a:t>Analysis of Component Sizes</a:t>
            </a:r>
          </a:p>
        </p:txBody>
      </p:sp>
      <p:sp>
        <p:nvSpPr>
          <p:cNvPr id="925" name="Sizes of components needed to construct a solution…"/>
          <p:cNvSpPr txBox="1">
            <a:spLocks noGrp="1"/>
          </p:cNvSpPr>
          <p:nvPr>
            <p:ph type="body" idx="1"/>
          </p:nvPr>
        </p:nvSpPr>
        <p:spPr>
          <a:xfrm>
            <a:off x="632482" y="1540966"/>
            <a:ext cx="11739836" cy="7382868"/>
          </a:xfrm>
          <a:prstGeom prst="rect">
            <a:avLst/>
          </a:prstGeom>
        </p:spPr>
        <p:txBody>
          <a:bodyPr/>
          <a:lstStyle/>
          <a:p>
            <a:r>
              <a:t>Sizes of components needed to construct a solution</a:t>
            </a:r>
          </a:p>
          <a:p>
            <a:pPr lvl="1">
              <a:defRPr sz="2400"/>
            </a:pPr>
            <a:r>
              <a:t>STRING: 1 ~ 6 (avg: 1.8)</a:t>
            </a:r>
          </a:p>
          <a:p>
            <a:pPr lvl="1">
              <a:defRPr sz="2400"/>
            </a:pPr>
            <a:r>
              <a:t>BITVEC: 3 ~ 5 (avg: 3.5)</a:t>
            </a:r>
          </a:p>
          <a:p>
            <a:pPr lvl="1">
              <a:defRPr sz="2400"/>
            </a:pPr>
            <a:r>
              <a:t>CIRCUIT: 3 ~ 12 (avg: 5.9) </a:t>
            </a:r>
          </a:p>
          <a:p>
            <a:endParaRPr/>
          </a:p>
          <a:p>
            <a:r>
              <a:t>92% of problems could be solved with components of size ≤ 7.</a:t>
            </a:r>
          </a:p>
        </p:txBody>
      </p:sp>
      <p:pic>
        <p:nvPicPr>
          <p:cNvPr id="926" name="Image" descr="Image"/>
          <p:cNvPicPr>
            <a:picLocks noChangeAspect="1"/>
          </p:cNvPicPr>
          <p:nvPr/>
        </p:nvPicPr>
        <p:blipFill>
          <a:blip r:embed="rId3"/>
          <a:stretch>
            <a:fillRect/>
          </a:stretch>
        </p:blipFill>
        <p:spPr>
          <a:xfrm>
            <a:off x="5418582" y="3406362"/>
            <a:ext cx="6784331" cy="3943001"/>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Analysis of Component Sizes"/>
          <p:cNvSpPr txBox="1">
            <a:spLocks noGrp="1"/>
          </p:cNvSpPr>
          <p:nvPr>
            <p:ph type="title"/>
          </p:nvPr>
        </p:nvSpPr>
        <p:spPr>
          <a:prstGeom prst="rect">
            <a:avLst/>
          </a:prstGeom>
        </p:spPr>
        <p:txBody>
          <a:bodyPr/>
          <a:lstStyle>
            <a:lvl1pPr>
              <a:defRPr sz="4100"/>
            </a:lvl1pPr>
          </a:lstStyle>
          <a:p>
            <a:r>
              <a:t>Analysis of Component Sizes</a:t>
            </a:r>
          </a:p>
        </p:txBody>
      </p:sp>
      <p:sp>
        <p:nvSpPr>
          <p:cNvPr id="931" name="Sizes of components needed to construct a solution…"/>
          <p:cNvSpPr txBox="1">
            <a:spLocks noGrp="1"/>
          </p:cNvSpPr>
          <p:nvPr>
            <p:ph type="body" idx="1"/>
          </p:nvPr>
        </p:nvSpPr>
        <p:spPr>
          <a:xfrm>
            <a:off x="632482" y="1540966"/>
            <a:ext cx="11739836" cy="7382868"/>
          </a:xfrm>
          <a:prstGeom prst="rect">
            <a:avLst/>
          </a:prstGeom>
        </p:spPr>
        <p:txBody>
          <a:bodyPr/>
          <a:lstStyle/>
          <a:p>
            <a:r>
              <a:t>Sizes of components needed to construct a solution</a:t>
            </a:r>
          </a:p>
          <a:p>
            <a:pPr lvl="1">
              <a:defRPr sz="2400"/>
            </a:pPr>
            <a:r>
              <a:t>STRING: 1 ~ 6 (avg: 1.8)</a:t>
            </a:r>
          </a:p>
          <a:p>
            <a:pPr lvl="1">
              <a:defRPr sz="2400"/>
            </a:pPr>
            <a:r>
              <a:t>BITVEC: 3 ~ 5 (avg: 3.5)</a:t>
            </a:r>
          </a:p>
          <a:p>
            <a:pPr lvl="1">
              <a:defRPr sz="2400"/>
            </a:pPr>
            <a:r>
              <a:t>CIRCUIT: 3 ~ 12 (avg: 5.9) </a:t>
            </a:r>
          </a:p>
          <a:p>
            <a:endParaRPr/>
          </a:p>
          <a:p>
            <a:r>
              <a:t>92% of problems could be solved with components of size ≤ 7.</a:t>
            </a:r>
          </a:p>
        </p:txBody>
      </p:sp>
      <p:pic>
        <p:nvPicPr>
          <p:cNvPr id="932" name="Image" descr="Image"/>
          <p:cNvPicPr>
            <a:picLocks noChangeAspect="1"/>
          </p:cNvPicPr>
          <p:nvPr/>
        </p:nvPicPr>
        <p:blipFill>
          <a:blip r:embed="rId3"/>
          <a:stretch>
            <a:fillRect/>
          </a:stretch>
        </p:blipFill>
        <p:spPr>
          <a:xfrm>
            <a:off x="5418582" y="3406362"/>
            <a:ext cx="6784331" cy="3943001"/>
          </a:xfrm>
          <a:prstGeom prst="rect">
            <a:avLst/>
          </a:prstGeom>
          <a:ln w="12700">
            <a:miter lim="400000"/>
          </a:ln>
        </p:spPr>
      </p:pic>
      <p:sp>
        <p:nvSpPr>
          <p:cNvPr id="933" name="Duet could construct solutions from small expressions."/>
          <p:cNvSpPr/>
          <p:nvPr/>
        </p:nvSpPr>
        <p:spPr>
          <a:xfrm>
            <a:off x="2510202" y="4259532"/>
            <a:ext cx="8426580" cy="2961736"/>
          </a:xfrm>
          <a:custGeom>
            <a:avLst/>
            <a:gdLst/>
            <a:ahLst/>
            <a:cxnLst>
              <a:cxn ang="0">
                <a:pos x="wd2" y="hd2"/>
              </a:cxn>
              <a:cxn ang="5400000">
                <a:pos x="wd2" y="hd2"/>
              </a:cxn>
              <a:cxn ang="10800000">
                <a:pos x="wd2" y="hd2"/>
              </a:cxn>
              <a:cxn ang="16200000">
                <a:pos x="wd2" y="hd2"/>
              </a:cxn>
            </a:cxnLst>
            <a:rect l="0" t="0" r="r" b="b"/>
            <a:pathLst>
              <a:path w="21600" h="21600" extrusionOk="0">
                <a:moveTo>
                  <a:pt x="0" y="20809"/>
                </a:moveTo>
                <a:lnTo>
                  <a:pt x="0" y="791"/>
                </a:lnTo>
                <a:cubicBezTo>
                  <a:pt x="0" y="354"/>
                  <a:pt x="124" y="0"/>
                  <a:pt x="278" y="0"/>
                </a:cubicBezTo>
                <a:lnTo>
                  <a:pt x="21322" y="0"/>
                </a:lnTo>
                <a:cubicBezTo>
                  <a:pt x="21476" y="0"/>
                  <a:pt x="21600" y="354"/>
                  <a:pt x="21600" y="791"/>
                </a:cubicBezTo>
                <a:lnTo>
                  <a:pt x="21600" y="20809"/>
                </a:lnTo>
                <a:cubicBezTo>
                  <a:pt x="21600" y="21246"/>
                  <a:pt x="21476" y="21600"/>
                  <a:pt x="21322" y="21600"/>
                </a:cubicBezTo>
                <a:lnTo>
                  <a:pt x="278" y="21600"/>
                </a:lnTo>
                <a:cubicBezTo>
                  <a:pt x="124" y="21600"/>
                  <a:pt x="0" y="21246"/>
                  <a:pt x="0" y="20809"/>
                </a:cubicBezTo>
                <a:close/>
              </a:path>
            </a:pathLst>
          </a:custGeom>
          <a:solidFill>
            <a:srgbClr val="1D3D7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1130300">
              <a:defRPr sz="3600">
                <a:solidFill>
                  <a:srgbClr val="FFFFFF"/>
                </a:solidFill>
                <a:latin typeface="Gill Sans"/>
                <a:ea typeface="Gill Sans"/>
                <a:cs typeface="Gill Sans"/>
                <a:sym typeface="Gill Sans"/>
              </a:defRPr>
            </a:lvl1pPr>
          </a:lstStyle>
          <a:p>
            <a:r>
              <a:t>Duet could construct solutions from small expressions.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In the paper…"/>
          <p:cNvSpPr txBox="1">
            <a:spLocks noGrp="1"/>
          </p:cNvSpPr>
          <p:nvPr>
            <p:ph type="title"/>
          </p:nvPr>
        </p:nvSpPr>
        <p:spPr>
          <a:prstGeom prst="rect">
            <a:avLst/>
          </a:prstGeom>
        </p:spPr>
        <p:txBody>
          <a:bodyPr/>
          <a:lstStyle/>
          <a:p>
            <a:r>
              <a:t>In the paper…</a:t>
            </a:r>
          </a:p>
        </p:txBody>
      </p:sp>
      <p:sp>
        <p:nvSpPr>
          <p:cNvPr id="938" name="Detailed description of our algorithm and inverse functions…"/>
          <p:cNvSpPr txBox="1">
            <a:spLocks noGrp="1"/>
          </p:cNvSpPr>
          <p:nvPr>
            <p:ph type="body" sz="half" idx="1"/>
          </p:nvPr>
        </p:nvSpPr>
        <p:spPr>
          <a:xfrm>
            <a:off x="952500" y="1805302"/>
            <a:ext cx="11099800" cy="4504132"/>
          </a:xfrm>
          <a:prstGeom prst="rect">
            <a:avLst/>
          </a:prstGeom>
        </p:spPr>
        <p:txBody>
          <a:bodyPr>
            <a:normAutofit lnSpcReduction="10000"/>
          </a:bodyPr>
          <a:lstStyle/>
          <a:p>
            <a:pPr marL="408939" indent="-408939" defTabSz="537463">
              <a:spcBef>
                <a:spcPts val="3800"/>
              </a:spcBef>
              <a:defRPr sz="3312"/>
            </a:pPr>
            <a:r>
              <a:t>Detailed description of our algorithm and inverse functions</a:t>
            </a:r>
          </a:p>
          <a:p>
            <a:pPr marL="408939" indent="-408939" defTabSz="537463">
              <a:spcBef>
                <a:spcPts val="3800"/>
              </a:spcBef>
              <a:defRPr sz="3312"/>
            </a:pPr>
            <a:r>
              <a:t>Detailed discussions of algorithm properties: soundness / completeness / termination</a:t>
            </a:r>
          </a:p>
          <a:p>
            <a:pPr marL="408939" indent="-408939" defTabSz="537463">
              <a:spcBef>
                <a:spcPts val="3800"/>
              </a:spcBef>
              <a:defRPr sz="3312"/>
            </a:pPr>
            <a:r>
              <a:t>Detailed description of the experimental results (e.g., analysis of overfitting, times spent for each step (component generation and composition)</a:t>
            </a:r>
          </a:p>
        </p:txBody>
      </p:sp>
      <p:sp>
        <p:nvSpPr>
          <p:cNvPr id="939" name="Thank you!"/>
          <p:cNvSpPr txBox="1"/>
          <p:nvPr/>
        </p:nvSpPr>
        <p:spPr>
          <a:xfrm>
            <a:off x="5256979" y="6998759"/>
            <a:ext cx="4157664" cy="10068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defTabSz="2438338">
              <a:lnSpc>
                <a:spcPct val="90000"/>
              </a:lnSpc>
              <a:spcBef>
                <a:spcPts val="2400"/>
              </a:spcBef>
              <a:defRPr sz="6400">
                <a:latin typeface="Times New Roman"/>
                <a:ea typeface="Times New Roman"/>
                <a:cs typeface="Times New Roman"/>
                <a:sym typeface="Times New Roman"/>
              </a:defRPr>
            </a:lvl1pPr>
          </a:lstStyle>
          <a:p>
            <a:r>
              <a:t>Thank you!</a:t>
            </a:r>
          </a:p>
        </p:txBody>
      </p:sp>
      <p:pic>
        <p:nvPicPr>
          <p:cNvPr id="940" name="Image" descr="Image"/>
          <p:cNvPicPr>
            <a:picLocks noChangeAspect="1"/>
          </p:cNvPicPr>
          <p:nvPr/>
        </p:nvPicPr>
        <p:blipFill>
          <a:blip r:embed="rId3"/>
          <a:stretch>
            <a:fillRect/>
          </a:stretch>
        </p:blipFill>
        <p:spPr>
          <a:xfrm>
            <a:off x="2733376" y="6627121"/>
            <a:ext cx="2222933" cy="206726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General-purpose synthesizer…"/>
          <p:cNvSpPr txBox="1">
            <a:spLocks noGrp="1"/>
          </p:cNvSpPr>
          <p:nvPr>
            <p:ph type="body" idx="1"/>
          </p:nvPr>
        </p:nvSpPr>
        <p:spPr>
          <a:xfrm>
            <a:off x="952500" y="1733550"/>
            <a:ext cx="11099800" cy="4588444"/>
          </a:xfrm>
          <a:prstGeom prst="rect">
            <a:avLst/>
          </a:prstGeom>
        </p:spPr>
        <p:txBody>
          <a:bodyPr>
            <a:normAutofit lnSpcReduction="10000"/>
          </a:bodyPr>
          <a:lstStyle/>
          <a:p>
            <a:pPr marL="0" indent="0" defTabSz="502412">
              <a:spcBef>
                <a:spcPts val="3600"/>
              </a:spcBef>
              <a:buSzTx/>
              <a:buNone/>
              <a:defRPr sz="3096" b="1"/>
            </a:pPr>
            <a:r>
              <a:t>General-purpose synthesizer</a:t>
            </a:r>
          </a:p>
          <a:p>
            <a:pPr marL="0" indent="0" defTabSz="502412">
              <a:spcBef>
                <a:spcPts val="3600"/>
              </a:spcBef>
              <a:buSzTx/>
              <a:buNone/>
              <a:defRPr sz="3096"/>
            </a:pPr>
            <a:endParaRPr/>
          </a:p>
          <a:p>
            <a:pPr marL="0" indent="0" defTabSz="502412">
              <a:spcBef>
                <a:spcPts val="3600"/>
              </a:spcBef>
              <a:buSzTx/>
              <a:buNone/>
              <a:defRPr sz="3096"/>
            </a:pPr>
            <a:endParaRPr/>
          </a:p>
          <a:p>
            <a:pPr marL="0" indent="0" defTabSz="502412">
              <a:spcBef>
                <a:spcPts val="3600"/>
              </a:spcBef>
              <a:buSzTx/>
              <a:buNone/>
              <a:defRPr sz="3096"/>
            </a:pPr>
            <a:endParaRPr/>
          </a:p>
          <a:p>
            <a:pPr marL="0" indent="0" defTabSz="502412">
              <a:spcBef>
                <a:spcPts val="3600"/>
              </a:spcBef>
              <a:buSzTx/>
              <a:buNone/>
              <a:defRPr sz="3096" b="1"/>
            </a:pPr>
            <a:r>
              <a:t>Domain-specific synthesizer</a:t>
            </a:r>
          </a:p>
        </p:txBody>
      </p:sp>
      <p:sp>
        <p:nvSpPr>
          <p:cNvPr id="200" name="Dichotomy : “General-purpose” vs. “Domain-specific”"/>
          <p:cNvSpPr txBox="1">
            <a:spLocks noGrp="1"/>
          </p:cNvSpPr>
          <p:nvPr>
            <p:ph type="title"/>
          </p:nvPr>
        </p:nvSpPr>
        <p:spPr>
          <a:prstGeom prst="rect">
            <a:avLst/>
          </a:prstGeom>
        </p:spPr>
        <p:txBody>
          <a:bodyPr/>
          <a:lstStyle>
            <a:lvl1pPr>
              <a:defRPr sz="4000"/>
            </a:lvl1pPr>
          </a:lstStyle>
          <a:p>
            <a:r>
              <a:t>Dichotomy : “General-purpose” vs. “Domain-specific”</a:t>
            </a:r>
          </a:p>
        </p:txBody>
      </p:sp>
      <p:pic>
        <p:nvPicPr>
          <p:cNvPr id="201" name="Image" descr="Image"/>
          <p:cNvPicPr>
            <a:picLocks noChangeAspect="1"/>
          </p:cNvPicPr>
          <p:nvPr/>
        </p:nvPicPr>
        <p:blipFill>
          <a:blip r:embed="rId3"/>
          <a:stretch>
            <a:fillRect/>
          </a:stretch>
        </p:blipFill>
        <p:spPr>
          <a:xfrm>
            <a:off x="561123" y="2430619"/>
            <a:ext cx="11543738" cy="3247235"/>
          </a:xfrm>
          <a:prstGeom prst="rect">
            <a:avLst/>
          </a:prstGeom>
          <a:ln w="12700">
            <a:miter lim="400000"/>
          </a:ln>
        </p:spPr>
      </p:pic>
      <p:pic>
        <p:nvPicPr>
          <p:cNvPr id="202" name="Image" descr="Image"/>
          <p:cNvPicPr>
            <a:picLocks noChangeAspect="1"/>
          </p:cNvPicPr>
          <p:nvPr/>
        </p:nvPicPr>
        <p:blipFill>
          <a:blip r:embed="rId4"/>
          <a:stretch>
            <a:fillRect/>
          </a:stretch>
        </p:blipFill>
        <p:spPr>
          <a:xfrm>
            <a:off x="235645" y="6528665"/>
            <a:ext cx="12194694" cy="2332419"/>
          </a:xfrm>
          <a:prstGeom prst="rect">
            <a:avLst/>
          </a:prstGeom>
          <a:ln w="12700">
            <a:miter lim="400000"/>
          </a:ln>
        </p:spPr>
      </p:pic>
      <p:grpSp>
        <p:nvGrpSpPr>
          <p:cNvPr id="205" name="Domain-specific search strategies (e.g., Top-down propagation)…"/>
          <p:cNvGrpSpPr/>
          <p:nvPr/>
        </p:nvGrpSpPr>
        <p:grpSpPr>
          <a:xfrm>
            <a:off x="390111" y="1750309"/>
            <a:ext cx="12224578" cy="3682376"/>
            <a:chOff x="0" y="0"/>
            <a:chExt cx="12224577" cy="3682375"/>
          </a:xfrm>
        </p:grpSpPr>
        <p:sp>
          <p:nvSpPr>
            <p:cNvPr id="204" name="Domain-specific search strategies (e.g., Top-down propagation)…"/>
            <p:cNvSpPr txBox="1"/>
            <p:nvPr/>
          </p:nvSpPr>
          <p:spPr>
            <a:xfrm>
              <a:off x="50799" y="50800"/>
              <a:ext cx="12122979" cy="3580776"/>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rmAutofit/>
            </a:bodyPr>
            <a:lstStyle/>
            <a:p>
              <a:pPr marL="444500" indent="-444500" algn="l">
                <a:lnSpc>
                  <a:spcPct val="120000"/>
                </a:lnSpc>
                <a:spcBef>
                  <a:spcPts val="4200"/>
                </a:spcBef>
                <a:buSzPct val="145000"/>
                <a:buChar char="•"/>
                <a:defRPr sz="3200" b="0">
                  <a:latin typeface="Gill Sans"/>
                  <a:ea typeface="Gill Sans"/>
                  <a:cs typeface="Gill Sans"/>
                  <a:sym typeface="Gill Sans"/>
                </a:defRPr>
              </a:pPr>
              <a:r>
                <a:t>Domain-specific search strategies (e.g., </a:t>
              </a:r>
              <a:r>
                <a:rPr b="1" i="1"/>
                <a:t>Top-down propagation</a:t>
              </a:r>
              <a:r>
                <a:t>)</a:t>
              </a:r>
            </a:p>
            <a:p>
              <a:pPr marL="444500" indent="-444500" algn="l">
                <a:lnSpc>
                  <a:spcPct val="120000"/>
                </a:lnSpc>
                <a:spcBef>
                  <a:spcPts val="4200"/>
                </a:spcBef>
                <a:buSzPct val="145000"/>
                <a:buChar char="•"/>
                <a:defRPr sz="3200" b="0">
                  <a:latin typeface="Gill Sans"/>
                  <a:ea typeface="Gill Sans"/>
                  <a:cs typeface="Gill Sans"/>
                  <a:sym typeface="Gill Sans"/>
                </a:defRPr>
              </a:pPr>
              <a:r>
                <a:t>Successful industrialization (e.g.,                       )</a:t>
              </a:r>
            </a:p>
            <a:p>
              <a:pPr lvl="1" algn="l">
                <a:lnSpc>
                  <a:spcPct val="120000"/>
                </a:lnSpc>
                <a:spcBef>
                  <a:spcPts val="4200"/>
                </a:spcBef>
                <a:defRPr sz="3200" b="0">
                  <a:latin typeface="Gill Sans"/>
                  <a:ea typeface="Gill Sans"/>
                  <a:cs typeface="Gill Sans"/>
                  <a:sym typeface="Gill Sans"/>
                </a:defRPr>
              </a:pPr>
              <a:r>
                <a:rPr>
                  <a:solidFill>
                    <a:schemeClr val="accent3">
                      <a:hueOff val="914337"/>
                      <a:satOff val="31515"/>
                      <a:lumOff val="-30790"/>
                    </a:schemeClr>
                  </a:solidFill>
                </a:rPr>
                <a:t>+ very efficient         </a:t>
              </a:r>
              <a:r>
                <a:rPr>
                  <a:solidFill>
                    <a:schemeClr val="accent5">
                      <a:hueOff val="-82419"/>
                      <a:satOff val="-9513"/>
                      <a:lumOff val="-16343"/>
                    </a:schemeClr>
                  </a:solidFill>
                </a:rPr>
                <a:t>− only applicable for specific applications</a:t>
              </a:r>
            </a:p>
          </p:txBody>
        </p:sp>
        <p:pic>
          <p:nvPicPr>
            <p:cNvPr id="203" name="Domain-specific search strategies (e.g., Top-down propagation)… Domain-specific search strategies (e.g., Top-down propagation)Successful industrialization (e.g.,                       )+ very efficient         − only applicable for specific applications" descr="Domain-specific search strategies (e.g., Top-down propagation)… Domain-specific search strategies (e.g., Top-down propagation)Successful industrialization (e.g.,                       )+ very efficient         − only applicable for specific applications"/>
            <p:cNvPicPr>
              <a:picLocks/>
            </p:cNvPicPr>
            <p:nvPr/>
          </p:nvPicPr>
          <p:blipFill>
            <a:blip r:embed="rId5"/>
            <a:stretch>
              <a:fillRect/>
            </a:stretch>
          </p:blipFill>
          <p:spPr>
            <a:xfrm>
              <a:off x="-1" y="0"/>
              <a:ext cx="12224579" cy="3682376"/>
            </a:xfrm>
            <a:prstGeom prst="rect">
              <a:avLst/>
            </a:prstGeom>
            <a:effectLst/>
          </p:spPr>
        </p:pic>
      </p:grpSp>
      <p:pic>
        <p:nvPicPr>
          <p:cNvPr id="206" name="Image" descr="Image"/>
          <p:cNvPicPr>
            <a:picLocks noChangeAspect="1"/>
          </p:cNvPicPr>
          <p:nvPr/>
        </p:nvPicPr>
        <p:blipFill>
          <a:blip r:embed="rId6"/>
          <a:stretch>
            <a:fillRect/>
          </a:stretch>
        </p:blipFill>
        <p:spPr>
          <a:xfrm>
            <a:off x="6426450" y="3236462"/>
            <a:ext cx="710070" cy="710070"/>
          </a:xfrm>
          <a:prstGeom prst="rect">
            <a:avLst/>
          </a:prstGeom>
          <a:ln w="12700">
            <a:miter lim="400000"/>
          </a:ln>
        </p:spPr>
      </p:pic>
      <p:pic>
        <p:nvPicPr>
          <p:cNvPr id="207" name="Image" descr="Image"/>
          <p:cNvPicPr>
            <a:picLocks noChangeAspect="1"/>
          </p:cNvPicPr>
          <p:nvPr/>
        </p:nvPicPr>
        <p:blipFill>
          <a:blip r:embed="rId7"/>
          <a:stretch>
            <a:fillRect/>
          </a:stretch>
        </p:blipFill>
        <p:spPr>
          <a:xfrm>
            <a:off x="7128841" y="3165919"/>
            <a:ext cx="851155" cy="851155"/>
          </a:xfrm>
          <a:prstGeom prst="rect">
            <a:avLst/>
          </a:prstGeom>
          <a:ln w="12700">
            <a:miter lim="400000"/>
          </a:ln>
        </p:spPr>
      </p:pic>
      <p:pic>
        <p:nvPicPr>
          <p:cNvPr id="208" name="Image" descr="Image"/>
          <p:cNvPicPr>
            <a:picLocks noChangeAspect="1"/>
          </p:cNvPicPr>
          <p:nvPr/>
        </p:nvPicPr>
        <p:blipFill>
          <a:blip r:embed="rId8"/>
          <a:stretch>
            <a:fillRect/>
          </a:stretch>
        </p:blipFill>
        <p:spPr>
          <a:xfrm>
            <a:off x="7963975" y="3236462"/>
            <a:ext cx="710070" cy="71007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General-purpose synthesizer…"/>
          <p:cNvSpPr txBox="1">
            <a:spLocks noGrp="1"/>
          </p:cNvSpPr>
          <p:nvPr>
            <p:ph type="body" idx="1"/>
          </p:nvPr>
        </p:nvSpPr>
        <p:spPr>
          <a:xfrm>
            <a:off x="952500" y="1733550"/>
            <a:ext cx="11099800" cy="4588444"/>
          </a:xfrm>
          <a:prstGeom prst="rect">
            <a:avLst/>
          </a:prstGeom>
        </p:spPr>
        <p:txBody>
          <a:bodyPr>
            <a:normAutofit lnSpcReduction="10000"/>
          </a:bodyPr>
          <a:lstStyle/>
          <a:p>
            <a:pPr marL="0" indent="0" defTabSz="502412">
              <a:spcBef>
                <a:spcPts val="3600"/>
              </a:spcBef>
              <a:buSzTx/>
              <a:buNone/>
              <a:defRPr sz="3096" b="1"/>
            </a:pPr>
            <a:r>
              <a:t>General-purpose synthesizer</a:t>
            </a:r>
          </a:p>
          <a:p>
            <a:pPr marL="0" indent="0" defTabSz="502412">
              <a:spcBef>
                <a:spcPts val="3600"/>
              </a:spcBef>
              <a:buSzTx/>
              <a:buNone/>
              <a:defRPr sz="3096"/>
            </a:pPr>
            <a:endParaRPr/>
          </a:p>
          <a:p>
            <a:pPr marL="0" indent="0" defTabSz="502412">
              <a:spcBef>
                <a:spcPts val="3600"/>
              </a:spcBef>
              <a:buSzTx/>
              <a:buNone/>
              <a:defRPr sz="3096"/>
            </a:pPr>
            <a:endParaRPr/>
          </a:p>
          <a:p>
            <a:pPr marL="0" indent="0" defTabSz="502412">
              <a:spcBef>
                <a:spcPts val="3600"/>
              </a:spcBef>
              <a:buSzTx/>
              <a:buNone/>
              <a:defRPr sz="3096"/>
            </a:pPr>
            <a:endParaRPr/>
          </a:p>
          <a:p>
            <a:pPr marL="0" indent="0" defTabSz="502412">
              <a:spcBef>
                <a:spcPts val="3600"/>
              </a:spcBef>
              <a:buSzTx/>
              <a:buNone/>
              <a:defRPr sz="3096" b="1"/>
            </a:pPr>
            <a:r>
              <a:t>Domain-specific synthesizer</a:t>
            </a:r>
          </a:p>
        </p:txBody>
      </p:sp>
      <p:sp>
        <p:nvSpPr>
          <p:cNvPr id="213" name="Reconciling the Two Approaches"/>
          <p:cNvSpPr txBox="1">
            <a:spLocks noGrp="1"/>
          </p:cNvSpPr>
          <p:nvPr>
            <p:ph type="title"/>
          </p:nvPr>
        </p:nvSpPr>
        <p:spPr>
          <a:prstGeom prst="rect">
            <a:avLst/>
          </a:prstGeom>
        </p:spPr>
        <p:txBody>
          <a:bodyPr/>
          <a:lstStyle/>
          <a:p>
            <a:r>
              <a:t>Reconciling the Two Approaches</a:t>
            </a:r>
          </a:p>
        </p:txBody>
      </p:sp>
      <p:pic>
        <p:nvPicPr>
          <p:cNvPr id="214" name="Image" descr="Image"/>
          <p:cNvPicPr>
            <a:picLocks noChangeAspect="1"/>
          </p:cNvPicPr>
          <p:nvPr/>
        </p:nvPicPr>
        <p:blipFill>
          <a:blip r:embed="rId3"/>
          <a:stretch>
            <a:fillRect/>
          </a:stretch>
        </p:blipFill>
        <p:spPr>
          <a:xfrm>
            <a:off x="561123" y="2430619"/>
            <a:ext cx="11543738" cy="3247235"/>
          </a:xfrm>
          <a:prstGeom prst="rect">
            <a:avLst/>
          </a:prstGeom>
          <a:ln w="12700">
            <a:miter lim="400000"/>
          </a:ln>
        </p:spPr>
      </p:pic>
      <p:pic>
        <p:nvPicPr>
          <p:cNvPr id="215" name="Image" descr="Image"/>
          <p:cNvPicPr>
            <a:picLocks noChangeAspect="1"/>
          </p:cNvPicPr>
          <p:nvPr/>
        </p:nvPicPr>
        <p:blipFill>
          <a:blip r:embed="rId4"/>
          <a:stretch>
            <a:fillRect/>
          </a:stretch>
        </p:blipFill>
        <p:spPr>
          <a:xfrm>
            <a:off x="235645" y="6528665"/>
            <a:ext cx="12194694" cy="2332419"/>
          </a:xfrm>
          <a:prstGeom prst="rect">
            <a:avLst/>
          </a:prstGeom>
          <a:ln w="12700">
            <a:miter lim="400000"/>
          </a:ln>
        </p:spPr>
      </p:pic>
      <p:sp>
        <p:nvSpPr>
          <p:cNvPr id="216" name="Rectangle"/>
          <p:cNvSpPr/>
          <p:nvPr/>
        </p:nvSpPr>
        <p:spPr>
          <a:xfrm>
            <a:off x="238003" y="1798030"/>
            <a:ext cx="12433221" cy="7463349"/>
          </a:xfrm>
          <a:prstGeom prst="rect">
            <a:avLst/>
          </a:prstGeom>
          <a:solidFill>
            <a:srgbClr val="FFFFFF">
              <a:alpha val="80647"/>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17" name="Can we synergistically combine them to obtain the best of the two worlds  (scalability and generality)?"/>
          <p:cNvSpPr/>
          <p:nvPr/>
        </p:nvSpPr>
        <p:spPr>
          <a:xfrm>
            <a:off x="1163593" y="3903722"/>
            <a:ext cx="10582041" cy="2943578"/>
          </a:xfrm>
          <a:prstGeom prst="rect">
            <a:avLst/>
          </a:prstGeom>
          <a:solidFill>
            <a:srgbClr val="FFFFFF"/>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nSpc>
                <a:spcPct val="120000"/>
              </a:lnSpc>
              <a:defRPr sz="4200" b="0">
                <a:latin typeface="Gill Sans"/>
                <a:ea typeface="Gill Sans"/>
                <a:cs typeface="Gill Sans"/>
                <a:sym typeface="Gill Sans"/>
              </a:defRPr>
            </a:pPr>
            <a:r>
              <a:t>Can we synergistically combine them to obtain the best of the two worlds </a:t>
            </a:r>
            <a:br/>
            <a:r>
              <a:t>(</a:t>
            </a:r>
            <a:r>
              <a:rPr b="1"/>
              <a:t>scalability</a:t>
            </a:r>
            <a:r>
              <a:t> and </a:t>
            </a:r>
            <a:r>
              <a:rPr b="1"/>
              <a:t>generality</a:t>
            </a:r>
            <a:r>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Our Contributions"/>
          <p:cNvSpPr txBox="1">
            <a:spLocks noGrp="1"/>
          </p:cNvSpPr>
          <p:nvPr>
            <p:ph type="title"/>
          </p:nvPr>
        </p:nvSpPr>
        <p:spPr>
          <a:prstGeom prst="rect">
            <a:avLst/>
          </a:prstGeom>
        </p:spPr>
        <p:txBody>
          <a:bodyPr/>
          <a:lstStyle/>
          <a:p>
            <a:r>
              <a:t>Our Contributions</a:t>
            </a:r>
          </a:p>
        </p:txBody>
      </p:sp>
      <p:sp>
        <p:nvSpPr>
          <p:cNvPr id="222" name="A general approach to accelerate general-purpose inductive synthesis…"/>
          <p:cNvSpPr txBox="1">
            <a:spLocks noGrp="1"/>
          </p:cNvSpPr>
          <p:nvPr>
            <p:ph type="body" idx="1"/>
          </p:nvPr>
        </p:nvSpPr>
        <p:spPr>
          <a:xfrm>
            <a:off x="850900" y="1848941"/>
            <a:ext cx="11321062" cy="7457701"/>
          </a:xfrm>
          <a:prstGeom prst="rect">
            <a:avLst/>
          </a:prstGeom>
        </p:spPr>
        <p:txBody>
          <a:bodyPr/>
          <a:lstStyle/>
          <a:p>
            <a:pPr marL="373379" indent="-373379" defTabSz="490727">
              <a:spcBef>
                <a:spcPts val="3500"/>
              </a:spcBef>
              <a:defRPr sz="3024"/>
            </a:pPr>
            <a:r>
              <a:t>A general approach to accelerate general-purpose inductive synthesis</a:t>
            </a:r>
          </a:p>
          <a:p>
            <a:pPr marL="746759" lvl="1" indent="-373379" defTabSz="490727">
              <a:spcBef>
                <a:spcPts val="3500"/>
              </a:spcBef>
              <a:defRPr sz="3024"/>
            </a:pPr>
            <a:r>
              <a:t>Synergistic combination of a domain-specific strategy (Top-Down Propagation) and a general strategy (Bottom-Up Enumeration)</a:t>
            </a:r>
          </a:p>
          <a:p>
            <a:pPr marL="373379" indent="-373379" defTabSz="490727">
              <a:spcBef>
                <a:spcPts val="3500"/>
              </a:spcBef>
              <a:defRPr sz="3024"/>
            </a:pPr>
            <a:r>
              <a:t>Application to the SyGuS specification language — efficient algorithm applicable for a broad class of inductive synthesis problems</a:t>
            </a:r>
          </a:p>
          <a:p>
            <a:pPr marL="373379" indent="-373379" defTabSz="490727">
              <a:spcBef>
                <a:spcPts val="3500"/>
              </a:spcBef>
              <a:defRPr sz="3024"/>
            </a:pPr>
            <a:r>
              <a:t>Tool (Duet) and evaluation on widely applicable domains</a:t>
            </a:r>
          </a:p>
          <a:p>
            <a:pPr marL="746759" lvl="1" indent="-373379" defTabSz="490727">
              <a:spcBef>
                <a:spcPts val="3500"/>
              </a:spcBef>
              <a:defRPr sz="3024"/>
            </a:pPr>
            <a:r>
              <a:t>significantly outperforms all the state-of-the-art synthesizers! </a:t>
            </a:r>
          </a:p>
          <a:p>
            <a:pPr marL="746759" lvl="1" indent="-373379" defTabSz="490727">
              <a:spcBef>
                <a:spcPts val="3500"/>
              </a:spcBef>
              <a:defRPr sz="3024"/>
            </a:pPr>
            <a:r>
              <a:rPr u="sng">
                <a:solidFill>
                  <a:schemeClr val="accent1">
                    <a:lumOff val="-13575"/>
                  </a:schemeClr>
                </a:solidFill>
                <a:hlinkClick r:id="rId3"/>
              </a:rPr>
              <a:t>https://github.com/wslee/duet</a:t>
            </a:r>
            <a:br/>
            <a:endParaRPr/>
          </a:p>
        </p:txBody>
      </p:sp>
      <p:pic>
        <p:nvPicPr>
          <p:cNvPr id="223" name="Image" descr="Image"/>
          <p:cNvPicPr>
            <a:picLocks noChangeAspect="1"/>
          </p:cNvPicPr>
          <p:nvPr/>
        </p:nvPicPr>
        <p:blipFill>
          <a:blip r:embed="rId4"/>
          <a:stretch>
            <a:fillRect/>
          </a:stretch>
        </p:blipFill>
        <p:spPr>
          <a:xfrm>
            <a:off x="8294944" y="7975904"/>
            <a:ext cx="3048001" cy="1511301"/>
          </a:xfrm>
          <a:prstGeom prst="rect">
            <a:avLst/>
          </a:prstGeom>
          <a:ln w="12700">
            <a:miter lim="400000"/>
          </a:ln>
        </p:spPr>
      </p:pic>
      <p:pic>
        <p:nvPicPr>
          <p:cNvPr id="224" name="Image" descr="Image"/>
          <p:cNvPicPr>
            <a:picLocks noChangeAspect="1"/>
          </p:cNvPicPr>
          <p:nvPr/>
        </p:nvPicPr>
        <p:blipFill>
          <a:blip r:embed="rId5"/>
          <a:stretch>
            <a:fillRect/>
          </a:stretch>
        </p:blipFill>
        <p:spPr>
          <a:xfrm>
            <a:off x="6800960" y="8089608"/>
            <a:ext cx="1391678" cy="1385493"/>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Our Duet"/>
          <p:cNvSpPr txBox="1">
            <a:spLocks noGrp="1"/>
          </p:cNvSpPr>
          <p:nvPr>
            <p:ph type="title"/>
          </p:nvPr>
        </p:nvSpPr>
        <p:spPr>
          <a:prstGeom prst="rect">
            <a:avLst/>
          </a:prstGeom>
        </p:spPr>
        <p:txBody>
          <a:bodyPr/>
          <a:lstStyle/>
          <a:p>
            <a:r>
              <a:t>Our Duet</a:t>
            </a:r>
          </a:p>
        </p:txBody>
      </p:sp>
      <p:sp>
        <p:nvSpPr>
          <p:cNvPr id="229" name="Domain-Unaware inductive synthesis via Enumeration and Top-down propagation"/>
          <p:cNvSpPr txBox="1"/>
          <p:nvPr/>
        </p:nvSpPr>
        <p:spPr>
          <a:xfrm>
            <a:off x="853236" y="1917511"/>
            <a:ext cx="11298327" cy="462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b="0"/>
            </a:pPr>
            <a:r>
              <a:rPr b="1"/>
              <a:t>D</a:t>
            </a:r>
            <a:r>
              <a:t>omain-</a:t>
            </a:r>
            <a:r>
              <a:rPr b="1"/>
              <a:t>U</a:t>
            </a:r>
            <a:r>
              <a:t>naware inductive synthesis via </a:t>
            </a:r>
            <a:r>
              <a:rPr b="1"/>
              <a:t>E</a:t>
            </a:r>
            <a:r>
              <a:t>numeration and </a:t>
            </a:r>
            <a:r>
              <a:rPr b="1"/>
              <a:t>T</a:t>
            </a:r>
            <a:r>
              <a:t>op-down propagation</a:t>
            </a:r>
          </a:p>
        </p:txBody>
      </p:sp>
      <p:pic>
        <p:nvPicPr>
          <p:cNvPr id="230" name="Image" descr="Image"/>
          <p:cNvPicPr>
            <a:picLocks noChangeAspect="1"/>
          </p:cNvPicPr>
          <p:nvPr/>
        </p:nvPicPr>
        <p:blipFill>
          <a:blip r:embed="rId3"/>
          <a:stretch>
            <a:fillRect/>
          </a:stretch>
        </p:blipFill>
        <p:spPr>
          <a:xfrm>
            <a:off x="183371" y="3394114"/>
            <a:ext cx="12418203" cy="469257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4869</Words>
  <Application>Microsoft Macintosh PowerPoint</Application>
  <PresentationFormat>Custom</PresentationFormat>
  <Paragraphs>375</Paragraphs>
  <Slides>54</Slides>
  <Notes>52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나눔고딕</vt:lpstr>
      <vt:lpstr>Candara</vt:lpstr>
      <vt:lpstr>Canela Text Regular</vt:lpstr>
      <vt:lpstr>Courier New</vt:lpstr>
      <vt:lpstr>Gill Sans</vt:lpstr>
      <vt:lpstr>Helvetica Light</vt:lpstr>
      <vt:lpstr>Helvetica Neue</vt:lpstr>
      <vt:lpstr>Helvetica Neue Light</vt:lpstr>
      <vt:lpstr>Helvetica Neue Medium</vt:lpstr>
      <vt:lpstr>Helvetica Neue Thin</vt:lpstr>
      <vt:lpstr>Times New Roman</vt:lpstr>
      <vt:lpstr>Times Roman</vt:lpstr>
      <vt:lpstr>White</vt:lpstr>
      <vt:lpstr>Combining the Top-down Propagation and Bottom-up Enumeration for Inductive Program Synthesis</vt:lpstr>
      <vt:lpstr>Inductive Program Synthesis</vt:lpstr>
      <vt:lpstr>Inductive Program Synthesis</vt:lpstr>
      <vt:lpstr>Dichotomy : “General-purpose” vs. “Domain-specific”</vt:lpstr>
      <vt:lpstr>Dichotomy : “General-purpose” vs. “Domain-specific”</vt:lpstr>
      <vt:lpstr>Dichotomy : “General-purpose” vs. “Domain-specific”</vt:lpstr>
      <vt:lpstr>Reconciling the Two Approaches</vt:lpstr>
      <vt:lpstr>Our Contributions</vt:lpstr>
      <vt:lpstr>Our Duet</vt:lpstr>
      <vt:lpstr>Example</vt:lpstr>
      <vt:lpstr>Example</vt:lpstr>
      <vt:lpstr>Example</vt:lpstr>
      <vt:lpstr>Example</vt:lpstr>
      <vt:lpstr>Example</vt:lpstr>
      <vt:lpstr>Existing Bottom-up Enumerative Strategy</vt:lpstr>
      <vt:lpstr>Existing Bottom-up Enumerative Strategy</vt:lpstr>
      <vt:lpstr>Existing Bottom-up Enumerative Strategy</vt:lpstr>
      <vt:lpstr>Top-Down Propagation</vt:lpstr>
      <vt:lpstr>Top-Down Propagation</vt:lpstr>
      <vt:lpstr>Top-Down Propagation</vt:lpstr>
      <vt:lpstr>Top-Down Propagation</vt:lpstr>
      <vt:lpstr>Top-Down Propagation</vt:lpstr>
      <vt:lpstr>Top-Down Propagation</vt:lpstr>
      <vt:lpstr>Top-Down Propagation</vt:lpstr>
      <vt:lpstr>Top-Down Propagation</vt:lpstr>
      <vt:lpstr>Top-Down Propagation</vt:lpstr>
      <vt:lpstr>Top-Down Propagation</vt:lpstr>
      <vt:lpstr>Only for DSLs with Balanced Expressivity</vt:lpstr>
      <vt:lpstr>Our Key Idea</vt:lpstr>
      <vt:lpstr>Component Generation</vt:lpstr>
      <vt:lpstr>Inverse Set  ⊆ Outputs of Components</vt:lpstr>
      <vt:lpstr>Inverse Set  ⊆ Outputs of Components</vt:lpstr>
      <vt:lpstr>Inverse Set  ⊆ Outputs of Components</vt:lpstr>
      <vt:lpstr>We don’t miss a solution</vt:lpstr>
      <vt:lpstr>Component Generation</vt:lpstr>
      <vt:lpstr>Inverse Set  ⊆ Outputs of Components</vt:lpstr>
      <vt:lpstr>Component-guided Inverse Function</vt:lpstr>
      <vt:lpstr>Component-guided Inverse Function</vt:lpstr>
      <vt:lpstr>Component-guided Inverse Function</vt:lpstr>
      <vt:lpstr>Component-guided Inverse Function</vt:lpstr>
      <vt:lpstr>Component-guided Inverse Function</vt:lpstr>
      <vt:lpstr>Component-guided Inverse Function</vt:lpstr>
      <vt:lpstr>Our Inverse Functions for SyGuS</vt:lpstr>
      <vt:lpstr>Universal Inverse Function</vt:lpstr>
      <vt:lpstr>Evaluation Setup</vt:lpstr>
      <vt:lpstr>Benchmarks</vt:lpstr>
      <vt:lpstr>Comparison to the Winners of SyGuS Competitions</vt:lpstr>
      <vt:lpstr>Comparison to the Winners of SyGuS Competitions</vt:lpstr>
      <vt:lpstr>Comparison to the Winners of SyGuS Competitions</vt:lpstr>
      <vt:lpstr>Comparison to Euphony</vt:lpstr>
      <vt:lpstr>Comparison to Euphony</vt:lpstr>
      <vt:lpstr>Analysis of Component Sizes</vt:lpstr>
      <vt:lpstr>Analysis of Component Sizes</vt:lpstr>
      <vt:lpstr>In the paper…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Combining the Top-down Propagation and Bottom-up Enumeration for Inductive Program Synthesis</dc:title>
  <cp:lastModifiedBy>Lee, Woosuk</cp:lastModifiedBy>
  <cp:revision>6</cp:revision>
  <dcterms:modified xsi:type="dcterms:W3CDTF">2021-03-18T00:08:59Z</dcterms:modified>
</cp:coreProperties>
</file>