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p:restoredTop sz="94694"/>
  </p:normalViewPr>
  <p:slideViewPr>
    <p:cSldViewPr snapToGrid="0" snapToObjects="1">
      <p:cViewPr varScale="1">
        <p:scale>
          <a:sx n="85" d="100"/>
          <a:sy n="85" d="100"/>
        </p:scale>
        <p:origin x="1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547200000000001"/>
          <c:y val="6.1390899999999998E-2"/>
          <c:w val="0.84413099999999996"/>
          <c:h val="0.83167999999999997"/>
        </c:manualLayout>
      </c:layout>
      <c:barChart>
        <c:barDir val="bar"/>
        <c:grouping val="clustered"/>
        <c:varyColors val="0"/>
        <c:ser>
          <c:idx val="0"/>
          <c:order val="0"/>
          <c:tx>
            <c:strRef>
              <c:f>Sheet1!$B$1</c:f>
              <c:strCache>
                <c:ptCount val="1"/>
                <c:pt idx="0">
                  <c:v>Euphony</c:v>
                </c:pt>
              </c:strCache>
            </c:strRef>
          </c:tx>
          <c:spPr>
            <a:gradFill flip="none" rotWithShape="1">
              <a:gsLst>
                <a:gs pos="0">
                  <a:srgbClr val="51A7F9"/>
                </a:gs>
                <a:gs pos="100000">
                  <a:srgbClr val="0365C0"/>
                </a:gs>
              </a:gsLst>
              <a:lin ang="5400000" scaled="0"/>
            </a:gradFill>
            <a:ln w="12700" cap="flat">
              <a:noFill/>
              <a:miter lim="400000"/>
            </a:ln>
            <a:effectLst/>
          </c:spPr>
          <c:invertIfNegative val="0"/>
          <c:cat>
            <c:strRef>
              <c:f>Sheet1!$A$2:$A$28</c:f>
              <c:strCach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strCache>
            </c:strRef>
          </c:cat>
          <c:val>
            <c:numRef>
              <c:f>Sheet1!$B$2:$B$28</c:f>
              <c:numCache>
                <c:formatCode>General</c:formatCode>
                <c:ptCount val="27"/>
                <c:pt idx="0">
                  <c:v>1</c:v>
                </c:pt>
                <c:pt idx="1">
                  <c:v>57</c:v>
                </c:pt>
                <c:pt idx="2">
                  <c:v>2</c:v>
                </c:pt>
                <c:pt idx="3">
                  <c:v>2</c:v>
                </c:pt>
                <c:pt idx="4">
                  <c:v>1</c:v>
                </c:pt>
                <c:pt idx="5">
                  <c:v>22</c:v>
                </c:pt>
                <c:pt idx="6">
                  <c:v>1</c:v>
                </c:pt>
                <c:pt idx="7">
                  <c:v>1</c:v>
                </c:pt>
                <c:pt idx="8">
                  <c:v>1</c:v>
                </c:pt>
                <c:pt idx="9">
                  <c:v>4</c:v>
                </c:pt>
                <c:pt idx="10">
                  <c:v>30</c:v>
                </c:pt>
                <c:pt idx="11">
                  <c:v>1</c:v>
                </c:pt>
                <c:pt idx="12">
                  <c:v>1</c:v>
                </c:pt>
                <c:pt idx="13">
                  <c:v>32</c:v>
                </c:pt>
                <c:pt idx="14">
                  <c:v>4</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7698-F64F-8CFF-1DA33047DBD7}"/>
            </c:ext>
          </c:extLst>
        </c:ser>
        <c:ser>
          <c:idx val="1"/>
          <c:order val="1"/>
          <c:tx>
            <c:strRef>
              <c:f>Sheet1!$C$1</c:f>
              <c:strCache>
                <c:ptCount val="1"/>
                <c:pt idx="0">
                  <c:v>EUSolver</c:v>
                </c:pt>
              </c:strCache>
            </c:strRef>
          </c:tx>
          <c:spPr>
            <a:gradFill flip="none" rotWithShape="1">
              <a:gsLst>
                <a:gs pos="0">
                  <a:srgbClr val="70BF41"/>
                </a:gs>
                <a:gs pos="100000">
                  <a:srgbClr val="00882B"/>
                </a:gs>
              </a:gsLst>
              <a:lin ang="5400000" scaled="0"/>
            </a:gradFill>
            <a:ln w="12700" cap="flat">
              <a:noFill/>
              <a:miter lim="400000"/>
            </a:ln>
            <a:effectLst/>
          </c:spPr>
          <c:invertIfNegative val="0"/>
          <c:cat>
            <c:strRef>
              <c:f>Sheet1!$A$2:$A$28</c:f>
              <c:strCach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strCache>
            </c:strRef>
          </c:cat>
          <c:val>
            <c:numRef>
              <c:f>Sheet1!$C$2:$C$28</c:f>
              <c:numCache>
                <c:formatCode>General</c:formatCode>
                <c:ptCount val="27"/>
                <c:pt idx="0">
                  <c:v>16</c:v>
                </c:pt>
                <c:pt idx="1">
                  <c:v>60</c:v>
                </c:pt>
                <c:pt idx="2">
                  <c:v>60</c:v>
                </c:pt>
                <c:pt idx="3">
                  <c:v>60</c:v>
                </c:pt>
                <c:pt idx="4">
                  <c:v>14</c:v>
                </c:pt>
                <c:pt idx="5">
                  <c:v>60</c:v>
                </c:pt>
                <c:pt idx="6">
                  <c:v>18</c:v>
                </c:pt>
                <c:pt idx="7">
                  <c:v>60</c:v>
                </c:pt>
                <c:pt idx="8">
                  <c:v>45</c:v>
                </c:pt>
                <c:pt idx="9">
                  <c:v>19</c:v>
                </c:pt>
                <c:pt idx="10">
                  <c:v>36</c:v>
                </c:pt>
                <c:pt idx="11">
                  <c:v>60</c:v>
                </c:pt>
                <c:pt idx="12">
                  <c:v>23</c:v>
                </c:pt>
                <c:pt idx="13">
                  <c:v>60</c:v>
                </c:pt>
                <c:pt idx="14">
                  <c:v>60</c:v>
                </c:pt>
                <c:pt idx="15">
                  <c:v>34</c:v>
                </c:pt>
                <c:pt idx="16">
                  <c:v>25</c:v>
                </c:pt>
                <c:pt idx="17">
                  <c:v>24</c:v>
                </c:pt>
                <c:pt idx="18">
                  <c:v>58</c:v>
                </c:pt>
                <c:pt idx="19">
                  <c:v>27</c:v>
                </c:pt>
                <c:pt idx="20">
                  <c:v>27</c:v>
                </c:pt>
                <c:pt idx="21">
                  <c:v>23</c:v>
                </c:pt>
                <c:pt idx="22">
                  <c:v>26</c:v>
                </c:pt>
                <c:pt idx="23">
                  <c:v>27</c:v>
                </c:pt>
                <c:pt idx="24">
                  <c:v>27</c:v>
                </c:pt>
                <c:pt idx="25">
                  <c:v>29</c:v>
                </c:pt>
                <c:pt idx="26">
                  <c:v>27</c:v>
                </c:pt>
              </c:numCache>
            </c:numRef>
          </c:val>
          <c:extLst>
            <c:ext xmlns:c16="http://schemas.microsoft.com/office/drawing/2014/chart" uri="{C3380CC4-5D6E-409C-BE32-E72D297353CC}">
              <c16:uniqueId val="{00000001-7698-F64F-8CFF-1DA33047DBD7}"/>
            </c:ext>
          </c:extLst>
        </c:ser>
        <c:dLbls>
          <c:showLegendKey val="0"/>
          <c:showVal val="0"/>
          <c:showCatName val="0"/>
          <c:showSerName val="0"/>
          <c:showPercent val="0"/>
          <c:showBubbleSize val="0"/>
        </c:dLbls>
        <c:gapWidth val="10"/>
        <c:overlap val="-10"/>
        <c:axId val="2094734552"/>
        <c:axId val="2094734553"/>
      </c:barChart>
      <c:catAx>
        <c:axId val="2094734552"/>
        <c:scaling>
          <c:orientation val="maxMin"/>
        </c:scaling>
        <c:delete val="0"/>
        <c:axPos val="l"/>
        <c:title>
          <c:tx>
            <c:rich>
              <a:bodyPr rot="-5400000"/>
              <a:lstStyle/>
              <a:p>
                <a:pPr>
                  <a:defRPr sz="1870" b="0" i="0" u="none" strike="noStrike">
                    <a:solidFill>
                      <a:srgbClr val="000000"/>
                    </a:solidFill>
                    <a:latin typeface="Helvetica"/>
                  </a:defRPr>
                </a:pPr>
                <a:r>
                  <a:rPr lang="en-US" sz="1870" b="0" i="0" u="none" strike="noStrike">
                    <a:solidFill>
                      <a:srgbClr val="000000"/>
                    </a:solidFill>
                    <a:latin typeface="Helvetica"/>
                  </a:rPr>
                  <a:t>Problems</a:t>
                </a:r>
              </a:p>
            </c:rich>
          </c:tx>
          <c:overlay val="1"/>
        </c:title>
        <c:numFmt formatCode="General" sourceLinked="0"/>
        <c:majorTickMark val="none"/>
        <c:minorTickMark val="none"/>
        <c:tickLblPos val="nextTo"/>
        <c:spPr>
          <a:ln w="12700" cap="flat">
            <a:solidFill>
              <a:srgbClr val="000000"/>
            </a:solidFill>
            <a:prstDash val="solid"/>
            <a:miter lim="400000"/>
          </a:ln>
        </c:spPr>
        <c:txPr>
          <a:bodyPr rot="0"/>
          <a:lstStyle/>
          <a:p>
            <a:pPr>
              <a:defRPr sz="1690" b="0" i="0" u="none" strike="noStrike">
                <a:solidFill>
                  <a:srgbClr val="000000"/>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3175" cap="flat">
              <a:solidFill>
                <a:srgbClr val="B8B8B8"/>
              </a:solidFill>
              <a:prstDash val="solid"/>
              <a:miter lim="400000"/>
            </a:ln>
          </c:spPr>
        </c:majorGridlines>
        <c:title>
          <c:tx>
            <c:rich>
              <a:bodyPr rot="0"/>
              <a:lstStyle/>
              <a:p>
                <a:pPr>
                  <a:defRPr sz="1870" b="0" i="0" u="none" strike="noStrike">
                    <a:solidFill>
                      <a:srgbClr val="000000"/>
                    </a:solidFill>
                    <a:latin typeface="Helvetica"/>
                  </a:defRPr>
                </a:pPr>
                <a:r>
                  <a:rPr lang="en-US" sz="1870" b="0" i="0" u="none" strike="noStrike">
                    <a:solidFill>
                      <a:srgbClr val="000000"/>
                    </a:solidFill>
                    <a:latin typeface="Helvetica"/>
                  </a:rPr>
                  <a:t>Time (min)</a:t>
                </a:r>
              </a:p>
            </c:rich>
          </c:tx>
          <c:overlay val="1"/>
        </c:title>
        <c:numFmt formatCode="General" sourceLinked="0"/>
        <c:majorTickMark val="none"/>
        <c:minorTickMark val="none"/>
        <c:tickLblPos val="high"/>
        <c:spPr>
          <a:ln w="12700" cap="flat">
            <a:noFill/>
            <a:prstDash val="solid"/>
            <a:miter lim="400000"/>
          </a:ln>
        </c:spPr>
        <c:txPr>
          <a:bodyPr rot="0"/>
          <a:lstStyle/>
          <a:p>
            <a:pPr>
              <a:defRPr sz="1690" b="0" i="0" u="none" strike="noStrike">
                <a:solidFill>
                  <a:srgbClr val="000000"/>
                </a:solidFill>
                <a:latin typeface="Helvetica"/>
              </a:defRPr>
            </a:pPr>
            <a:endParaRPr lang="en-US"/>
          </a:p>
        </c:txPr>
        <c:crossAx val="2094734552"/>
        <c:crosses val="autoZero"/>
        <c:crossBetween val="between"/>
        <c:majorUnit val="15"/>
        <c:minorUnit val="7.5"/>
      </c:valAx>
      <c:spPr>
        <a:noFill/>
        <a:ln w="12700" cap="flat">
          <a:noFill/>
          <a:miter lim="400000"/>
        </a:ln>
        <a:effectLst/>
      </c:spPr>
    </c:plotArea>
    <c:legend>
      <c:legendPos val="t"/>
      <c:layout>
        <c:manualLayout>
          <c:xMode val="edge"/>
          <c:yMode val="edge"/>
          <c:x val="0.14591516106878288"/>
          <c:y val="0.92409376949073463"/>
          <c:w val="0.81657900000000005"/>
          <c:h val="7.3466500000000004E-2"/>
        </c:manualLayout>
      </c:layout>
      <c:overlay val="1"/>
      <c:spPr>
        <a:noFill/>
        <a:ln w="12700" cap="flat">
          <a:noFill/>
          <a:miter lim="400000"/>
        </a:ln>
        <a:effectLst/>
      </c:spPr>
      <c:txPr>
        <a:bodyPr rot="0"/>
        <a:lstStyle/>
        <a:p>
          <a:pPr>
            <a:defRPr sz="2490" b="0" i="0" u="none" strike="noStrike">
              <a:solidFill>
                <a:srgbClr val="000000"/>
              </a:solidFill>
              <a:latin typeface="Helvetica"/>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2958"/>
          <c:y val="6.3422699999999999E-2"/>
          <c:w val="0.84164899999999998"/>
          <c:h val="0.82652300000000001"/>
        </c:manualLayout>
      </c:layout>
      <c:barChart>
        <c:barDir val="bar"/>
        <c:grouping val="clustered"/>
        <c:varyColors val="0"/>
        <c:ser>
          <c:idx val="0"/>
          <c:order val="0"/>
          <c:tx>
            <c:strRef>
              <c:f>Sheet1!$B$1</c:f>
              <c:strCache>
                <c:ptCount val="1"/>
                <c:pt idx="0">
                  <c:v>Euphony</c:v>
                </c:pt>
              </c:strCache>
            </c:strRef>
          </c:tx>
          <c:spPr>
            <a:gradFill flip="none" rotWithShape="1">
              <a:gsLst>
                <a:gs pos="0">
                  <a:srgbClr val="51A7F9"/>
                </a:gs>
                <a:gs pos="100000">
                  <a:srgbClr val="0365C0"/>
                </a:gs>
              </a:gsLst>
              <a:lin ang="5400000" scaled="0"/>
            </a:gradFill>
            <a:ln w="12700" cap="flat">
              <a:noFill/>
              <a:miter lim="400000"/>
            </a:ln>
            <a:effectLst/>
          </c:spPr>
          <c:invertIfNegative val="0"/>
          <c:cat>
            <c:strRef>
              <c:f>Sheet1!$A$2:$A$23</c:f>
              <c:strCach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strCache>
            </c:strRef>
          </c:cat>
          <c:val>
            <c:numRef>
              <c:f>Sheet1!$B$2:$B$23</c:f>
              <c:numCache>
                <c:formatCode>General</c:formatCode>
                <c:ptCount val="22"/>
                <c:pt idx="0">
                  <c:v>0.84</c:v>
                </c:pt>
                <c:pt idx="1">
                  <c:v>2.71</c:v>
                </c:pt>
                <c:pt idx="2">
                  <c:v>1.66</c:v>
                </c:pt>
                <c:pt idx="3">
                  <c:v>1.08</c:v>
                </c:pt>
                <c:pt idx="4">
                  <c:v>1.2</c:v>
                </c:pt>
                <c:pt idx="5">
                  <c:v>34.369999999999997</c:v>
                </c:pt>
                <c:pt idx="6">
                  <c:v>2.11</c:v>
                </c:pt>
                <c:pt idx="7">
                  <c:v>83.85</c:v>
                </c:pt>
                <c:pt idx="8">
                  <c:v>0.88</c:v>
                </c:pt>
                <c:pt idx="9">
                  <c:v>36.630000000000003</c:v>
                </c:pt>
                <c:pt idx="10">
                  <c:v>13.35</c:v>
                </c:pt>
                <c:pt idx="11">
                  <c:v>600</c:v>
                </c:pt>
                <c:pt idx="12">
                  <c:v>0.92</c:v>
                </c:pt>
                <c:pt idx="13">
                  <c:v>2.5499999999999998</c:v>
                </c:pt>
                <c:pt idx="14">
                  <c:v>35.159999999999997</c:v>
                </c:pt>
                <c:pt idx="15">
                  <c:v>34.71</c:v>
                </c:pt>
                <c:pt idx="16">
                  <c:v>3.34</c:v>
                </c:pt>
                <c:pt idx="17">
                  <c:v>600</c:v>
                </c:pt>
                <c:pt idx="18">
                  <c:v>1.54</c:v>
                </c:pt>
                <c:pt idx="19">
                  <c:v>0.99</c:v>
                </c:pt>
                <c:pt idx="20">
                  <c:v>2.57</c:v>
                </c:pt>
                <c:pt idx="21">
                  <c:v>3.1</c:v>
                </c:pt>
              </c:numCache>
            </c:numRef>
          </c:val>
          <c:extLst>
            <c:ext xmlns:c16="http://schemas.microsoft.com/office/drawing/2014/chart" uri="{C3380CC4-5D6E-409C-BE32-E72D297353CC}">
              <c16:uniqueId val="{00000000-F0A6-8E4F-9EF0-9EDE886B5D9E}"/>
            </c:ext>
          </c:extLst>
        </c:ser>
        <c:ser>
          <c:idx val="1"/>
          <c:order val="1"/>
          <c:tx>
            <c:strRef>
              <c:f>Sheet1!$C$1</c:f>
              <c:strCache>
                <c:ptCount val="1"/>
                <c:pt idx="0">
                  <c:v>FlashFill</c:v>
                </c:pt>
              </c:strCache>
            </c:strRef>
          </c:tx>
          <c:spPr>
            <a:gradFill flip="none" rotWithShape="1">
              <a:gsLst>
                <a:gs pos="0">
                  <a:srgbClr val="70BF41"/>
                </a:gs>
                <a:gs pos="100000">
                  <a:srgbClr val="00882B"/>
                </a:gs>
              </a:gsLst>
              <a:lin ang="5400000" scaled="0"/>
            </a:gradFill>
            <a:ln w="12700" cap="flat">
              <a:noFill/>
              <a:miter lim="400000"/>
            </a:ln>
            <a:effectLst/>
          </c:spPr>
          <c:invertIfNegative val="0"/>
          <c:cat>
            <c:strRef>
              <c:f>Sheet1!$A$2:$A$23</c:f>
              <c:strCache>
                <c:ptCount val="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strCache>
            </c:strRef>
          </c:cat>
          <c:val>
            <c:numRef>
              <c:f>Sheet1!$C$2:$C$23</c:f>
              <c:numCache>
                <c:formatCode>General</c:formatCode>
                <c:ptCount val="22"/>
                <c:pt idx="0">
                  <c:v>50.43</c:v>
                </c:pt>
                <c:pt idx="1">
                  <c:v>47.41</c:v>
                </c:pt>
                <c:pt idx="2">
                  <c:v>70.569999999999993</c:v>
                </c:pt>
                <c:pt idx="3">
                  <c:v>64.31</c:v>
                </c:pt>
                <c:pt idx="4">
                  <c:v>57.73</c:v>
                </c:pt>
                <c:pt idx="5">
                  <c:v>79.239999999999995</c:v>
                </c:pt>
                <c:pt idx="6">
                  <c:v>79.37</c:v>
                </c:pt>
                <c:pt idx="7">
                  <c:v>87.03</c:v>
                </c:pt>
                <c:pt idx="8">
                  <c:v>112.7</c:v>
                </c:pt>
                <c:pt idx="9">
                  <c:v>88.28</c:v>
                </c:pt>
                <c:pt idx="10">
                  <c:v>64.760000000000005</c:v>
                </c:pt>
                <c:pt idx="11">
                  <c:v>566.12</c:v>
                </c:pt>
                <c:pt idx="12">
                  <c:v>308.32</c:v>
                </c:pt>
                <c:pt idx="13">
                  <c:v>36.29</c:v>
                </c:pt>
                <c:pt idx="14">
                  <c:v>76.540000000000006</c:v>
                </c:pt>
                <c:pt idx="15">
                  <c:v>70.099999999999994</c:v>
                </c:pt>
                <c:pt idx="16">
                  <c:v>68.55</c:v>
                </c:pt>
                <c:pt idx="17">
                  <c:v>232.56</c:v>
                </c:pt>
                <c:pt idx="18">
                  <c:v>60.89</c:v>
                </c:pt>
                <c:pt idx="19">
                  <c:v>109.08</c:v>
                </c:pt>
                <c:pt idx="20">
                  <c:v>419.5</c:v>
                </c:pt>
                <c:pt idx="21">
                  <c:v>327.13</c:v>
                </c:pt>
              </c:numCache>
            </c:numRef>
          </c:val>
          <c:extLst>
            <c:ext xmlns:c16="http://schemas.microsoft.com/office/drawing/2014/chart" uri="{C3380CC4-5D6E-409C-BE32-E72D297353CC}">
              <c16:uniqueId val="{00000001-F0A6-8E4F-9EF0-9EDE886B5D9E}"/>
            </c:ext>
          </c:extLst>
        </c:ser>
        <c:dLbls>
          <c:showLegendKey val="0"/>
          <c:showVal val="0"/>
          <c:showCatName val="0"/>
          <c:showSerName val="0"/>
          <c:showPercent val="0"/>
          <c:showBubbleSize val="0"/>
        </c:dLbls>
        <c:gapWidth val="10"/>
        <c:overlap val="-10"/>
        <c:axId val="2094734552"/>
        <c:axId val="2094734553"/>
      </c:barChart>
      <c:catAx>
        <c:axId val="2094734552"/>
        <c:scaling>
          <c:orientation val="maxMin"/>
        </c:scaling>
        <c:delete val="0"/>
        <c:axPos val="l"/>
        <c:title>
          <c:tx>
            <c:rich>
              <a:bodyPr rot="-5400000"/>
              <a:lstStyle/>
              <a:p>
                <a:pPr>
                  <a:defRPr sz="1870" b="0" i="0" u="none" strike="noStrike">
                    <a:solidFill>
                      <a:srgbClr val="000000"/>
                    </a:solidFill>
                    <a:latin typeface="Helvetica"/>
                  </a:defRPr>
                </a:pPr>
                <a:r>
                  <a:rPr lang="en-US" sz="1870" b="0" i="0" u="none" strike="noStrike">
                    <a:solidFill>
                      <a:srgbClr val="000000"/>
                    </a:solidFill>
                    <a:latin typeface="Helvetica"/>
                  </a:rPr>
                  <a:t>Problems</a:t>
                </a:r>
              </a:p>
            </c:rich>
          </c:tx>
          <c:overlay val="1"/>
        </c:title>
        <c:numFmt formatCode="General" sourceLinked="0"/>
        <c:majorTickMark val="none"/>
        <c:minorTickMark val="none"/>
        <c:tickLblPos val="nextTo"/>
        <c:spPr>
          <a:ln w="12700" cap="flat">
            <a:solidFill>
              <a:srgbClr val="000000"/>
            </a:solidFill>
            <a:prstDash val="solid"/>
            <a:miter lim="400000"/>
          </a:ln>
        </c:spPr>
        <c:txPr>
          <a:bodyPr rot="0"/>
          <a:lstStyle/>
          <a:p>
            <a:pPr>
              <a:defRPr sz="1690" b="0" i="0" u="none" strike="noStrike">
                <a:solidFill>
                  <a:srgbClr val="000000"/>
                </a:solidFill>
                <a:latin typeface="Helvetica"/>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3175" cap="flat">
              <a:solidFill>
                <a:srgbClr val="B8B8B8"/>
              </a:solidFill>
              <a:prstDash val="solid"/>
              <a:miter lim="400000"/>
            </a:ln>
          </c:spPr>
        </c:majorGridlines>
        <c:title>
          <c:tx>
            <c:rich>
              <a:bodyPr rot="0"/>
              <a:lstStyle/>
              <a:p>
                <a:pPr>
                  <a:defRPr sz="1870" b="0" i="0" u="none" strike="noStrike">
                    <a:solidFill>
                      <a:srgbClr val="000000"/>
                    </a:solidFill>
                    <a:latin typeface="Helvetica"/>
                  </a:defRPr>
                </a:pPr>
                <a:r>
                  <a:rPr lang="en-US" sz="1870" b="0" i="0" u="none" strike="noStrike">
                    <a:solidFill>
                      <a:srgbClr val="000000"/>
                    </a:solidFill>
                    <a:latin typeface="Helvetica"/>
                  </a:rPr>
                  <a:t>Time (sec)</a:t>
                </a:r>
              </a:p>
            </c:rich>
          </c:tx>
          <c:overlay val="1"/>
        </c:title>
        <c:numFmt formatCode="General" sourceLinked="0"/>
        <c:majorTickMark val="none"/>
        <c:minorTickMark val="none"/>
        <c:tickLblPos val="high"/>
        <c:spPr>
          <a:ln w="12700" cap="flat">
            <a:noFill/>
            <a:prstDash val="solid"/>
            <a:miter lim="400000"/>
          </a:ln>
        </c:spPr>
        <c:txPr>
          <a:bodyPr rot="0"/>
          <a:lstStyle/>
          <a:p>
            <a:pPr>
              <a:defRPr sz="1690" b="0" i="0" u="none" strike="noStrike">
                <a:solidFill>
                  <a:srgbClr val="000000"/>
                </a:solidFill>
                <a:latin typeface="Helvetica"/>
              </a:defRPr>
            </a:pPr>
            <a:endParaRPr lang="en-US"/>
          </a:p>
        </c:txPr>
        <c:crossAx val="2094734552"/>
        <c:crosses val="autoZero"/>
        <c:crossBetween val="between"/>
        <c:majorUnit val="150"/>
        <c:minorUnit val="75"/>
      </c:valAx>
      <c:spPr>
        <a:noFill/>
        <a:ln w="12700" cap="flat">
          <a:noFill/>
          <a:miter lim="400000"/>
        </a:ln>
        <a:effectLst/>
      </c:spPr>
    </c:plotArea>
    <c:legend>
      <c:legendPos val="t"/>
      <c:layout>
        <c:manualLayout>
          <c:xMode val="edge"/>
          <c:yMode val="edge"/>
          <c:x val="0.11850248614699126"/>
          <c:y val="0.91962865805602567"/>
          <c:w val="0.83115499999999998"/>
          <c:h val="7.8408599999999995E-2"/>
        </c:manualLayout>
      </c:layout>
      <c:overlay val="1"/>
      <c:spPr>
        <a:noFill/>
        <a:ln w="12700" cap="flat">
          <a:noFill/>
          <a:miter lim="400000"/>
        </a:ln>
        <a:effectLst/>
      </c:spPr>
      <c:txPr>
        <a:bodyPr rot="0"/>
        <a:lstStyle/>
        <a:p>
          <a:pPr>
            <a:defRPr sz="2690" b="0" i="0" u="none" strike="noStrike">
              <a:solidFill>
                <a:srgbClr val="000000"/>
              </a:solidFill>
              <a:latin typeface="Helvetica"/>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The goal of program synthesis is to automatically synthesize a target function that satisfies a given high-level specification. Such a specification can be given using a standard formulation called syntax-guided synthesis, shortly SYGUS. The formulation comprises a syntactic specification, in the form of a context-free grammar that constrains the space of possible programs, and a semantic specification, in the form of a logical formula which defines a correctness condition that the target function must satisfy.</a:t>
            </a:r>
          </a:p>
          <a:p>
            <a:r>
              <a:t>This standardization established various synthesis benchmarks through annual competitions.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t>To guide the search well, we certainly need a good model. However, blindly using existing statistical program models often leads to overfitting.</a:t>
            </a:r>
          </a:p>
          <a:p>
            <a:r>
              <a:t>Our solution is to generalize to unseen programs better using a feature map designed by domain expert.  In this talk, I will cover the guided search only. Please refer to the paper for our transfer learning method.</a:t>
            </a:r>
          </a:p>
          <a:p>
            <a:endParaRPr/>
          </a:p>
          <a:p>
            <a:pPr>
              <a:defRPr strike="sngStrike"/>
            </a:pPr>
            <a:r>
              <a:t>Statistical models for code are usually learnt from a code corpus. Training programs can be viewed as solutions of certain synthesis problems. Because semantic specifications are diverse in prace, solutions of target synthesis problems often follow different probability distribution from that of training corpus.</a:t>
            </a:r>
          </a:p>
          <a:p>
            <a:pPr>
              <a:defRPr strike="sngStrike"/>
            </a:pPr>
            <a:r>
              <a:t>To address the issue, we propose a learning method inspired by transfer learning. We properly generalize texts of training programs by abstracting constant symbols. And then we can apply existing model learning method using the transformed programs.  By doing it, knowledge gained solving some problems can be applied to different but related problems. For this transfer learning, we expect the user to provide domain knowledge in the form of a feature map for the transformations.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Now, I will describe how our guided search works with an illustrative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t>Let’s suppose we want to synthesize a function f that takes a string denoted x as input and outputs a string with each hyphen in x replaced by a dot.</a:t>
            </a:r>
          </a:p>
          <a:p>
            <a:r>
              <a:t>The syntactic specification is provided as this context-free grammar. We consider programs that can perform string concatenation and replacement operations. S is the start nonterminal symbol.</a:t>
            </a:r>
          </a:p>
          <a:p>
            <a:r>
              <a:t>The semantic specification follows the programming by example paradigm and comprises input-output examples given as this logical formula.   A desired solution is Rep(x,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r>
              <a:t>We next illustrate how a typical enumerative synthesizer finds this solution using the CEGIS procedure. The generator explored candidates in order of size. It first proposes the smallest program, let say, the expression “.”. The verifier checks the correctness of this program with respect to the specification, and yields a counterexample input “-.”. It is because the output of the expression on this counterexample does not match the desired output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In the next iteration, the generator searches for a program that generates the desired output for the counter example. The generator finds the expression “.” + “.” which is correct w.r.t. the counterexample. </a:t>
            </a:r>
          </a:p>
          <a:p>
            <a:r>
              <a:t>During the search, the generator employs a powerful optimization. It avoids enumerating “-“ + “.” since it is equivalent to the expression x under the counter example input, and x is explored already. In this manner, it can prune the search space. Now, the verifier yields another counterexample.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t>In the third iteration, the generator eventually finds the desired program Rep(x , “-”, “.”) that the verifier certifies to be correct.</a:t>
            </a:r>
          </a:p>
          <a:p>
            <a:r>
              <a:t>In general, the number of programs enumerated by the above algorithm grows exponentially in program size, despite the powerful optimization. Since it assumes all possible programs are equally likely, there are many unlikely programs explored. For example, “.” + “.” explored in the second iteration above is unlikely since it doesn’t use the input at all.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We propose a weighted enumerative algorithm to avoid unlikely programs. </a:t>
            </a:r>
          </a:p>
          <a:p>
            <a:r>
              <a:t>Our algorithm is essentially the same as the existing enumerative algorithm except that it enumerates programs in order of likelihood instead of size. The generator first proposes x + “.”, which is found only in the third iteration by the existing enumerative search.</a:t>
            </a:r>
          </a:p>
          <a:p>
            <a:r>
              <a:t>The verifier yields this counterexample for a similar reason.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t>In the next iteration, it quickly finds the solution because it avoids enumerating many unlikely programs. Also, we preserve the pruning optimization technique used in the existing approach.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t>Next, we elaborate our uniform interface to statistical program models. Any models that fit into this interface can be used for our guided search. </a:t>
            </a:r>
          </a:p>
          <a:p>
            <a:r>
              <a:t>We assume a model provides a probability for each production rule given a sequence of terminal/nonterminal symbols so called a sentential form. </a:t>
            </a:r>
          </a:p>
          <a:p>
            <a:r>
              <a:t>Then, the probability of a program under a statistical program model can be obtained by multiplying probabilities of applied production rules conditioned on a current sentential form at each step.</a:t>
            </a:r>
          </a:p>
          <a:p>
            <a:pPr>
              <a:defRPr strike="sngStrike"/>
            </a:pPr>
            <a:endParaRPr/>
          </a:p>
          <a:p>
            <a:pPr>
              <a:defRPr strike="sngStrike"/>
            </a:pPr>
            <a:r>
              <a:t>A statistical program model of a context-free grammar is a probability distribution over programs in a language generated by the grammar.</a:t>
            </a:r>
          </a:p>
          <a:p>
            <a:pPr>
              <a:defRPr strike="sngStrike"/>
            </a:pPr>
            <a:r>
              <a:t>The model predicts probabilities of next applicable production rules for a given sequence of ternimanl and nonterminal symbols, which is often called a sentential form. </a:t>
            </a:r>
          </a:p>
          <a:p>
            <a:pPr>
              <a:defRPr strike="sngStrike"/>
            </a:pPr>
            <a:r>
              <a:t>This allows to compute a probability of a program. Suppose this is a unique derivation of a program x + “.”. Then, the probability of the program under a statistical program model by can be obtained by multiplying probabilities of applied production rules to a current sentential form at each step.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Let me give you some examples of such models.</a:t>
            </a:r>
          </a:p>
          <a:p>
            <a:r>
              <a:t>The simplest example is PCFG where each rule is associated with a probability.</a:t>
            </a:r>
          </a:p>
          <a:p>
            <a:r>
              <a:t>This model is so simple in that probabilities of rules being fired are not conditioned on anything.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The search techniques for SyGuS problems can be based on enumerative search, stochastic search, or constraint solving. Enumerative approach enumerates candidate programs in increasing order of size with a pruning technique. This approach is fast and robust in practice.</a:t>
            </a:r>
          </a:p>
          <a:p>
            <a:r>
              <a:t>Stochastic approach keeps mutating an initial candidate sampled uniformly from a search space.</a:t>
            </a:r>
          </a:p>
          <a:p>
            <a:r>
              <a:t>The approach has been proven to be useful for program super-optimization.</a:t>
            </a:r>
          </a:p>
          <a:p>
            <a:r>
              <a:t>Symbolic approach casts a synthesis problem into a constraint solving problem.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r>
              <a:t>A more advanced model called PHOG is more context-aware, and we use it for our solver.</a:t>
            </a:r>
          </a:p>
          <a:p>
            <a:r>
              <a:t>The left figure depicts a PHOG for the original CFG. It allows the non-terminal symbol on the left side of each production rule to be parameterized by a context that captures contextual information around a production position.  The context is a list of terminal/non-terminal symbols that can be collected from the abstract syntax tree (AST) of a sentential form.</a:t>
            </a:r>
          </a:p>
          <a:p>
            <a:r>
              <a:t>A PHOG can be learned from syntax of existing programs.   In this example, we assume that a learner infers that the symbols at the left sibling and the parent of a production position provide meaningful information.</a:t>
            </a:r>
          </a:p>
          <a:p>
            <a:r>
              <a:t>Let’s assume we want to compute a probability of the nontermal S being expanded to a dot in this sentential form.</a:t>
            </a:r>
          </a:p>
          <a:p>
            <a:r>
              <a:t>The obtained context is [“-”, Rep], and the probability of the production rule S →“.” is 0.72. </a:t>
            </a:r>
          </a:p>
          <a:p>
            <a:r>
              <a:t>There are also other models such as …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r>
              <a:t>Assuming such a model is given, we first construct a directed weighted graph. Each node represents a sentential form that can be derived from the start non-terminal S. Each edge s1 → s2 means that s1 expands to s2 by applying a production rule to the leftmost non-terminal symbol in s1. Each edge is associated with a weight which is the negative log probability of its corresponding production rule.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In this setting, the sum of the weights on a path from S to a node representing a program is the negative log probability of the program. Now, we solve the single-source shortest path problem. We have a start node S and multiple goal nodes representing all programs in the search space. Then, enumerating programs in order of decreasing probability corresponds to enumerating goal nodes in increasing order of the shortest distance from S. For example, the solution node is explored earlier than the other program in the left since it is  closer to the start node. We use A* search algorithm for pathfinding. One noteworthy thing is we automatically compute a precise heuristic function that affects the overall performance of A*. Please refer to the paper for more details.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r>
              <a:t>Transfer learning is machine learning with an additional source of information apart from the standard training data: knowledge from one or more related tasks.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r>
              <a:t>We transform the original constant symbols into featured terminal symbols representing certain types of constant strings.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We have evaluated our tool Euphony on 1200 synthesis tasks collected from the SyGuS competition benchmarks and online forums. We compare our tool to EUSolver, which is the winner of the last year sygus competition, and FlashFill, known to be the best solver for string processing in spreadsheets which is shipped in Microsoft Excel.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r>
              <a:t>We chose synthesis tasks from three different application domains: </a:t>
            </a:r>
          </a:p>
          <a:p>
            <a:r>
              <a:t>The String benchmarks correspond to common string manipulation tasks faced by spreadsheet users. The Bitvector benchmarks comprise 750 problems to find bit-manipulating programs from input-output examples. The benchmarks are motivated by program deobfuscation.</a:t>
            </a:r>
          </a:p>
          <a:p>
            <a:r>
              <a:t>The Circuit benchmarks comprise 212 problems. Each problem is, given a cryptographic circuit, to synthesize another circuit that is functionally equivalent to the original circuit and resilient to side-channel attacks.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We first compare Euphony with EUSolver. We learn a statistical model by training on easily obtainable solutions that EUSolver can obtain within 10 minutes and generalize it to solve harder problems. Euphony could solve 236 problems within the timeout limit, whereas EUSolver only solved 87. The following figures show the cumulative running times of both solvers. Each figure shows the number of benchmarks solved within a given time limit. For instance, in the bit vector domain, EUSolver can solve only 50 benchmarks within 1500 seconds, whereas Euphony can solve 180 benchmarks.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r>
              <a:t>We next study the result for the string domain in detail. </a:t>
            </a:r>
          </a:p>
          <a:p>
            <a:r>
              <a:t>Out of 82 problems, Euphony could solve 27 problems, The chart in the right shows the synthesis times of both solvers. Euphony found 78% of these solutions within a minute and solved 8 problems on which EUSolver timed out.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hape 485"/>
          <p:cNvSpPr>
            <a:spLocks noGrp="1" noRot="1" noChangeAspect="1"/>
          </p:cNvSpPr>
          <p:nvPr>
            <p:ph type="sldImg"/>
          </p:nvPr>
        </p:nvSpPr>
        <p:spPr>
          <a:prstGeom prst="rect">
            <a:avLst/>
          </a:prstGeom>
        </p:spPr>
        <p:txBody>
          <a:bodyPr/>
          <a:lstStyle/>
          <a:p>
            <a:endParaRPr/>
          </a:p>
        </p:txBody>
      </p:sp>
      <p:sp>
        <p:nvSpPr>
          <p:cNvPr id="486" name="Shape 486"/>
          <p:cNvSpPr>
            <a:spLocks noGrp="1"/>
          </p:cNvSpPr>
          <p:nvPr>
            <p:ph type="body" sz="quarter" idx="1"/>
          </p:nvPr>
        </p:nvSpPr>
        <p:spPr>
          <a:prstGeom prst="rect">
            <a:avLst/>
          </a:prstGeom>
        </p:spPr>
        <p:txBody>
          <a:bodyPr/>
          <a:lstStyle/>
          <a:p>
            <a:r>
              <a:t>Next, we compare Euphony with FlashFill. Among 113 problems that can be handled by the FlashFill domain specific language, we train a model from solutions found by FlashFill within 30s, and apply it to the remaining instances. </a:t>
            </a:r>
          </a:p>
          <a:p>
            <a:r>
              <a:t>In terms of the number of solved problems, FlashFill is better than Euphony (Euphony timed out on 2 problems whereas FlashFill solved all). However, Euphony significantly outperforms FlashFill in terms of synthesis time. Except for one problem, Euphony is able to find solutions within 1 minute.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Despite significant strides in these approaches, however, a key limitation is that they do not guide the search towards likely programs. They assume all possible programs are equally likely. As a result, they explore many undesirable candidates in practice, which will be shown with an illustrative example later in the talk. Our goal is to avoid many unlikely programs in the search.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noRot="1" noChangeAspect="1"/>
          </p:cNvSpPr>
          <p:nvPr>
            <p:ph type="sldImg"/>
          </p:nvPr>
        </p:nvSpPr>
        <p:spPr>
          <a:prstGeom prst="rect">
            <a:avLst/>
          </a:prstGeom>
        </p:spPr>
        <p:txBody>
          <a:bodyPr/>
          <a:lstStyle/>
          <a:p>
            <a:endParaRPr/>
          </a:p>
        </p:txBody>
      </p:sp>
      <p:sp>
        <p:nvSpPr>
          <p:cNvPr id="494" name="Shape 494"/>
          <p:cNvSpPr>
            <a:spLocks noGrp="1"/>
          </p:cNvSpPr>
          <p:nvPr>
            <p:ph type="body" sz="quarter" idx="1"/>
          </p:nvPr>
        </p:nvSpPr>
        <p:spPr>
          <a:prstGeom prst="rect">
            <a:avLst/>
          </a:prstGeom>
        </p:spPr>
        <p:txBody>
          <a:bodyPr/>
          <a:lstStyle/>
          <a:p>
            <a:r>
              <a:t>We now evaluate the effectiveness of our A* search.</a:t>
            </a:r>
          </a:p>
          <a:p>
            <a:r>
              <a:t>The following figure shows the cumulative running time of Euphony under different settings.</a:t>
            </a:r>
          </a:p>
          <a:p>
            <a:r>
              <a:t>We compare the performance of four variants of Euphony, each using a different combination of probabilistic model (PCFG or a state-of-the-art model called PHOG) and search algorithm (A* or Dijkstra). Dijkstra is a special case of A* where the heuristic function always returns 0. Irrespective of which model we use, A* search always significantly outperforms Dijkstra.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I will explain what I mean by likely programs. It is well known that desired programs contain repetitive and predictable patterns. For example, consider an IDE into which a programmer has typed in this partial for loop statement. In this context, it would be quite reasonable for the IDE to suggest the completion i++ to the programmer. Another possible option i - - is unlikely because it will lead to an infinite loop. By exploiting such regularities, statistical program models define a probability distribution over programs. Thanks to the large and growing body of open-source programs, various statistical models have been proposed and proved successful in a variety of applications such as code completion, deobfuscation, program repair, among many others.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The success of statistical models for code has inspired us to incorporate the statistical method to synthesis. We’d like to answer this key question: Can we leverage statistical program models </a:t>
            </a:r>
            <a:br/>
            <a:r>
              <a:t>to accelerate program synthesis?</a:t>
            </a:r>
          </a:p>
          <a:p>
            <a:r>
              <a:t>To solve this problem, we have modularly addressed two orthogonal but complementary challenges: 1) how to guide the search given a probabilistic model, and 2) how to learn a good probabilistic model.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We summarize the main contributions of our work as follows:</a:t>
            </a:r>
          </a:p>
          <a:p>
            <a:r>
              <a:t>To address the first challenge, we propose a general approach to accelerate program synthesis based on the most popular synthesis paradigm called CEGIS. It uses a probabilistic model to guide the search towards likely programs. Also, we target the widely-used SyGuS formulation and supports a wide range of models. </a:t>
            </a:r>
          </a:p>
          <a:p>
            <a:r>
              <a:t>To address the second challenge, we propose a transfer learning-based method to reduce overfitting. Lastly, we have implemented our method on top of a tool called Euphony and evaluated it on 1200 benchmark problems from widely applicable domains. The tool and artifact are available for download.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In the rest of the talk, I will first describe the overall architecture of Euphony, and I will illustrate our approach on an example synthesis problem. Lastly, I will show you the evaluation results.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Our system comprises two parts: the searcher and the learner. The searcher takes a synthesis specification and a statistical program model, and returns a solution. The learner trains a model from a labeled corpus of existing programs. Let me describe each of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The searcher internally uses the CEGIS procedure, which comprises two components. The generator keeps producing program candidates until it finds a program the verifier validates to be correct with respect to given specification.</a:t>
            </a:r>
          </a:p>
          <a:p>
            <a:r>
              <a:t>The overall performance of this procedure depends heavily on the generator.</a:t>
            </a:r>
          </a:p>
          <a:p>
            <a:r>
              <a:t>Our algorithm allows the generator to explore candidate programs in order of likelihood determined by a given statistical model.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lvl1pPr>
              <a:defRPr sz="6400">
                <a:latin typeface="Candara"/>
                <a:ea typeface="Candara"/>
                <a:cs typeface="Candara"/>
                <a:sym typeface="Candara"/>
              </a:defRPr>
            </a:lvl1pPr>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4000">
                <a:latin typeface="Candara"/>
                <a:ea typeface="Candara"/>
                <a:cs typeface="Candara"/>
                <a:sym typeface="Candara"/>
              </a:defRPr>
            </a:lvl1pPr>
            <a:lvl2pPr marL="0" indent="228600" algn="ctr">
              <a:spcBef>
                <a:spcPts val="0"/>
              </a:spcBef>
              <a:buSzTx/>
              <a:buNone/>
              <a:defRPr sz="4000">
                <a:latin typeface="Candara"/>
                <a:ea typeface="Candara"/>
                <a:cs typeface="Candara"/>
                <a:sym typeface="Candara"/>
              </a:defRPr>
            </a:lvl2pPr>
            <a:lvl3pPr marL="0" indent="457200" algn="ctr">
              <a:spcBef>
                <a:spcPts val="0"/>
              </a:spcBef>
              <a:buSzTx/>
              <a:buNone/>
              <a:defRPr sz="4000">
                <a:latin typeface="Candara"/>
                <a:ea typeface="Candara"/>
                <a:cs typeface="Candara"/>
                <a:sym typeface="Candara"/>
              </a:defRPr>
            </a:lvl3pPr>
            <a:lvl4pPr marL="0" indent="685800" algn="ctr">
              <a:spcBef>
                <a:spcPts val="0"/>
              </a:spcBef>
              <a:buSzTx/>
              <a:buNone/>
              <a:defRPr sz="4000">
                <a:latin typeface="Candara"/>
                <a:ea typeface="Candara"/>
                <a:cs typeface="Candara"/>
                <a:sym typeface="Candara"/>
              </a:defRPr>
            </a:lvl4pPr>
            <a:lvl5pPr marL="0" indent="914400" algn="ctr">
              <a:spcBef>
                <a:spcPts val="0"/>
              </a:spcBef>
              <a:buSzTx/>
              <a:buNone/>
              <a:defRPr sz="40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221594" y="9232900"/>
            <a:ext cx="453239" cy="461059"/>
          </a:xfrm>
          <a:prstGeom prst="rect">
            <a:avLst/>
          </a:prstGeom>
        </p:spPr>
        <p:txBody>
          <a:bodyPr/>
          <a:lstStyle>
            <a:lvl1pPr>
              <a:defRPr sz="2400">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5"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3" name="Imag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952500" y="-165100"/>
            <a:ext cx="11099800" cy="2159000"/>
          </a:xfrm>
          <a:prstGeom prst="rect">
            <a:avLst/>
          </a:prstGeom>
        </p:spPr>
        <p:txBody>
          <a:bodyPr/>
          <a:lstStyle>
            <a:lvl1pPr>
              <a:defRPr sz="4800">
                <a:latin typeface="Candara"/>
                <a:ea typeface="Candara"/>
                <a:cs typeface="Candara"/>
                <a:sym typeface="Candara"/>
              </a:defRPr>
            </a:lvl1pPr>
          </a:lstStyle>
          <a:p>
            <a:r>
              <a:t>Title Text</a:t>
            </a:r>
          </a:p>
        </p:txBody>
      </p:sp>
      <p:sp>
        <p:nvSpPr>
          <p:cNvPr id="119" name="Body Level One…"/>
          <p:cNvSpPr txBox="1">
            <a:spLocks noGrp="1"/>
          </p:cNvSpPr>
          <p:nvPr>
            <p:ph type="body" idx="1"/>
          </p:nvPr>
        </p:nvSpPr>
        <p:spPr>
          <a:xfrm>
            <a:off x="952500" y="2603500"/>
            <a:ext cx="11099800" cy="6286500"/>
          </a:xfrm>
          <a:prstGeom prst="rect">
            <a:avLst/>
          </a:prstGeom>
        </p:spPr>
        <p:txBody>
          <a:bodyPr/>
          <a:lstStyle>
            <a:lvl1pPr>
              <a:lnSpc>
                <a:spcPct val="120000"/>
              </a:lnSpc>
              <a:buSzPct val="75000"/>
              <a:defRPr sz="3000">
                <a:latin typeface="Candara"/>
                <a:ea typeface="Candara"/>
                <a:cs typeface="Candara"/>
                <a:sym typeface="Candara"/>
              </a:defRPr>
            </a:lvl1pPr>
            <a:lvl2pPr marL="0" indent="228600">
              <a:lnSpc>
                <a:spcPct val="120000"/>
              </a:lnSpc>
              <a:buSzTx/>
              <a:buNone/>
              <a:defRPr sz="2800">
                <a:latin typeface="Candara"/>
                <a:ea typeface="Candara"/>
                <a:cs typeface="Candara"/>
                <a:sym typeface="Candara"/>
              </a:defRPr>
            </a:lvl2pPr>
            <a:lvl3pPr>
              <a:lnSpc>
                <a:spcPct val="120000"/>
              </a:lnSpc>
              <a:buSzPct val="75000"/>
              <a:defRPr sz="3000">
                <a:latin typeface="Candara"/>
                <a:ea typeface="Candara"/>
                <a:cs typeface="Candara"/>
                <a:sym typeface="Candara"/>
              </a:defRPr>
            </a:lvl3pPr>
            <a:lvl4pPr>
              <a:lnSpc>
                <a:spcPct val="120000"/>
              </a:lnSpc>
              <a:buSzPct val="75000"/>
              <a:defRPr sz="3000">
                <a:latin typeface="Candara"/>
                <a:ea typeface="Candara"/>
                <a:cs typeface="Candara"/>
                <a:sym typeface="Candara"/>
              </a:defRPr>
            </a:lvl4pPr>
            <a:lvl5pPr>
              <a:lnSpc>
                <a:spcPct val="120000"/>
              </a:lnSpc>
              <a:buSzPct val="75000"/>
              <a:defRPr sz="30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6231331" y="9175750"/>
            <a:ext cx="453238" cy="469900"/>
          </a:xfrm>
          <a:prstGeom prst="rect">
            <a:avLst/>
          </a:prstGeom>
        </p:spPr>
        <p:txBody>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
        <p:nvSpPr>
          <p:cNvPr id="121" name="Line"/>
          <p:cNvSpPr/>
          <p:nvPr/>
        </p:nvSpPr>
        <p:spPr>
          <a:xfrm>
            <a:off x="831657" y="1534006"/>
            <a:ext cx="11417686" cy="1"/>
          </a:xfrm>
          <a:prstGeom prst="line">
            <a:avLst/>
          </a:prstGeom>
          <a:ln w="38100">
            <a:solidFill>
              <a:schemeClr val="accent1">
                <a:lumOff val="-13575"/>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952500" y="-165100"/>
            <a:ext cx="11099800" cy="2159000"/>
          </a:xfrm>
          <a:prstGeom prst="rect">
            <a:avLst/>
          </a:prstGeom>
        </p:spPr>
        <p:txBody>
          <a:bodyPr/>
          <a:lstStyle>
            <a:lvl1pPr>
              <a:defRPr sz="4800">
                <a:latin typeface="Candara"/>
                <a:ea typeface="Candara"/>
                <a:cs typeface="Candara"/>
                <a:sym typeface="Candara"/>
              </a:defRPr>
            </a:lvl1pPr>
          </a:lstStyle>
          <a:p>
            <a:r>
              <a:t>Title Text</a:t>
            </a:r>
          </a:p>
        </p:txBody>
      </p:sp>
      <p:sp>
        <p:nvSpPr>
          <p:cNvPr id="57" name="Body Level One…"/>
          <p:cNvSpPr txBox="1">
            <a:spLocks noGrp="1"/>
          </p:cNvSpPr>
          <p:nvPr>
            <p:ph type="body" idx="1"/>
          </p:nvPr>
        </p:nvSpPr>
        <p:spPr>
          <a:xfrm>
            <a:off x="952500" y="2603500"/>
            <a:ext cx="11099800" cy="6286500"/>
          </a:xfrm>
          <a:prstGeom prst="rect">
            <a:avLst/>
          </a:prstGeom>
        </p:spPr>
        <p:txBody>
          <a:bodyPr/>
          <a:lstStyle>
            <a:lvl1pPr>
              <a:buSzPct val="75000"/>
              <a:defRPr sz="3000">
                <a:latin typeface="Candara"/>
                <a:ea typeface="Candara"/>
                <a:cs typeface="Candara"/>
                <a:sym typeface="Candara"/>
              </a:defRPr>
            </a:lvl1pPr>
            <a:lvl2pPr marL="0" indent="228600">
              <a:buSzTx/>
              <a:buNone/>
              <a:defRPr sz="2800">
                <a:latin typeface="Candara"/>
                <a:ea typeface="Candara"/>
                <a:cs typeface="Candara"/>
                <a:sym typeface="Candara"/>
              </a:defRPr>
            </a:lvl2pPr>
            <a:lvl3pPr>
              <a:buSzPct val="75000"/>
              <a:defRPr sz="3000">
                <a:latin typeface="Candara"/>
                <a:ea typeface="Candara"/>
                <a:cs typeface="Candara"/>
                <a:sym typeface="Candara"/>
              </a:defRPr>
            </a:lvl3pPr>
            <a:lvl4pPr>
              <a:buSzPct val="75000"/>
              <a:defRPr sz="3000">
                <a:latin typeface="Candara"/>
                <a:ea typeface="Candara"/>
                <a:cs typeface="Candara"/>
                <a:sym typeface="Candara"/>
              </a:defRPr>
            </a:lvl4pPr>
            <a:lvl5pPr>
              <a:buSzPct val="75000"/>
              <a:defRPr sz="3000">
                <a:latin typeface="Candara"/>
                <a:ea typeface="Candara"/>
                <a:cs typeface="Candara"/>
                <a:sym typeface="Candara"/>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231331" y="9175750"/>
            <a:ext cx="453238" cy="469900"/>
          </a:xfrm>
          <a:prstGeom prst="rect">
            <a:avLst/>
          </a:prstGeom>
        </p:spPr>
        <p:txBody>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
        <p:nvSpPr>
          <p:cNvPr id="59" name="Line"/>
          <p:cNvSpPr/>
          <p:nvPr/>
        </p:nvSpPr>
        <p:spPr>
          <a:xfrm>
            <a:off x="831657" y="1534006"/>
            <a:ext cx="11417686" cy="1"/>
          </a:xfrm>
          <a:prstGeom prst="line">
            <a:avLst/>
          </a:prstGeom>
          <a:ln w="38100">
            <a:solidFill>
              <a:schemeClr val="accent1">
                <a:lumOff val="-13575"/>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6" name="Image"/>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7" name="Title Text"/>
          <p:cNvSpPr txBox="1">
            <a:spLocks noGrp="1"/>
          </p:cNvSpPr>
          <p:nvPr>
            <p:ph type="title"/>
          </p:nvPr>
        </p:nvSpPr>
        <p:spPr>
          <a:prstGeom prst="rect">
            <a:avLst/>
          </a:prstGeom>
        </p:spPr>
        <p:txBody>
          <a:bodyPr/>
          <a:lstStyle/>
          <a:p>
            <a:r>
              <a:t>Title Text</a:t>
            </a:r>
          </a:p>
        </p:txBody>
      </p:sp>
      <p:sp>
        <p:nvSpPr>
          <p:cNvPr id="68"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4" name="Image"/>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5" name="Image"/>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6" name="Image"/>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
        <p:nvSpPr>
          <p:cNvPr id="4"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9.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tif"/><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tif"/><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56.ti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wslee/euphon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ccelerating Search-Based Synthesis  Using Learned Probabilistic Models"/>
          <p:cNvSpPr txBox="1">
            <a:spLocks noGrp="1"/>
          </p:cNvSpPr>
          <p:nvPr>
            <p:ph type="ctrTitle"/>
          </p:nvPr>
        </p:nvSpPr>
        <p:spPr>
          <a:xfrm>
            <a:off x="-1" y="1003300"/>
            <a:ext cx="13004801" cy="3302000"/>
          </a:xfrm>
          <a:prstGeom prst="rect">
            <a:avLst/>
          </a:prstGeom>
        </p:spPr>
        <p:txBody>
          <a:bodyPr anchor="ctr"/>
          <a:lstStyle/>
          <a:p>
            <a:pPr>
              <a:defRPr sz="4800"/>
            </a:pPr>
            <a:r>
              <a:rPr b="1">
                <a:latin typeface="Helvetica"/>
                <a:ea typeface="Helvetica"/>
                <a:cs typeface="Helvetica"/>
                <a:sym typeface="Helvetica"/>
              </a:rPr>
              <a:t>Accelerating Search-Based Synthesis</a:t>
            </a:r>
            <a:r>
              <a:t> </a:t>
            </a:r>
            <a:br/>
            <a:r>
              <a:rPr b="1">
                <a:latin typeface="Helvetica"/>
                <a:ea typeface="Helvetica"/>
                <a:cs typeface="Helvetica"/>
                <a:sym typeface="Helvetica"/>
              </a:rPr>
              <a:t>Using</a:t>
            </a:r>
            <a:r>
              <a:t> </a:t>
            </a:r>
            <a:r>
              <a:rPr b="1">
                <a:latin typeface="Helvetica"/>
                <a:ea typeface="Helvetica"/>
                <a:cs typeface="Helvetica"/>
                <a:sym typeface="Helvetica"/>
              </a:rPr>
              <a:t>Learned Probabilistic Models</a:t>
            </a:r>
          </a:p>
        </p:txBody>
      </p:sp>
      <p:sp>
        <p:nvSpPr>
          <p:cNvPr id="131" name="Woosuk Lee      Kihong Heo      Rajeev Alur    Mayur Naik"/>
          <p:cNvSpPr txBox="1">
            <a:spLocks noGrp="1"/>
          </p:cNvSpPr>
          <p:nvPr>
            <p:ph type="subTitle" sz="half" idx="1"/>
          </p:nvPr>
        </p:nvSpPr>
        <p:spPr>
          <a:xfrm>
            <a:off x="512595" y="4495800"/>
            <a:ext cx="11838430" cy="2698616"/>
          </a:xfrm>
          <a:prstGeom prst="rect">
            <a:avLst/>
          </a:prstGeom>
        </p:spPr>
        <p:txBody>
          <a:bodyPr/>
          <a:lstStyle/>
          <a:p>
            <a:pPr defTabSz="502412">
              <a:defRPr sz="3440"/>
            </a:pPr>
            <a:endParaRPr/>
          </a:p>
          <a:p>
            <a:pPr defTabSz="502412">
              <a:defRPr sz="3440"/>
            </a:pPr>
            <a:r>
              <a:t>Woosuk Lee      Kihong Heo      Rajeev Alur    Mayur Naik</a:t>
            </a:r>
          </a:p>
          <a:p>
            <a:pPr defTabSz="502412">
              <a:defRPr sz="2580"/>
            </a:pPr>
            <a:endParaRPr/>
          </a:p>
          <a:p>
            <a:pPr defTabSz="502412">
              <a:defRPr sz="3354"/>
            </a:pPr>
            <a:endParaRPr/>
          </a:p>
          <a:p>
            <a:pPr defTabSz="502412">
              <a:defRPr sz="4128"/>
            </a:pPr>
            <a:r>
              <a:t>           </a:t>
            </a:r>
          </a:p>
        </p:txBody>
      </p:sp>
      <p:sp>
        <p:nvSpPr>
          <p:cNvPr id="132" name="Slide Number"/>
          <p:cNvSpPr txBox="1">
            <a:spLocks noGrp="1"/>
          </p:cNvSpPr>
          <p:nvPr>
            <p:ph type="sldNum" sz="quarter" idx="2"/>
          </p:nvPr>
        </p:nvSpPr>
        <p:spPr>
          <a:xfrm>
            <a:off x="6306328" y="9232900"/>
            <a:ext cx="283770" cy="46105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133" name="Image" descr="Image"/>
          <p:cNvPicPr>
            <a:picLocks noChangeAspect="1"/>
          </p:cNvPicPr>
          <p:nvPr/>
        </p:nvPicPr>
        <p:blipFill>
          <a:blip r:embed="rId2"/>
          <a:stretch>
            <a:fillRect/>
          </a:stretch>
        </p:blipFill>
        <p:spPr>
          <a:xfrm>
            <a:off x="1848893" y="6630345"/>
            <a:ext cx="1355259" cy="1355259"/>
          </a:xfrm>
          <a:prstGeom prst="rect">
            <a:avLst/>
          </a:prstGeom>
          <a:ln w="12700">
            <a:miter lim="400000"/>
          </a:ln>
        </p:spPr>
      </p:pic>
      <p:sp>
        <p:nvSpPr>
          <p:cNvPr id="134" name="University of Pennsylvania"/>
          <p:cNvSpPr txBox="1"/>
          <p:nvPr/>
        </p:nvSpPr>
        <p:spPr>
          <a:xfrm>
            <a:off x="3646882" y="6781538"/>
            <a:ext cx="6496348"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800" b="0">
                <a:latin typeface="Gill Sans"/>
                <a:ea typeface="Gill Sans"/>
                <a:cs typeface="Gill Sans"/>
                <a:sym typeface="Gill Sans"/>
              </a:defRPr>
            </a:lvl1pPr>
          </a:lstStyle>
          <a:p>
            <a:r>
              <a:t>University of Pennsylvania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 descr="Image"/>
          <p:cNvPicPr>
            <a:picLocks noChangeAspect="1"/>
          </p:cNvPicPr>
          <p:nvPr/>
        </p:nvPicPr>
        <p:blipFill>
          <a:blip r:embed="rId3"/>
          <a:stretch>
            <a:fillRect/>
          </a:stretch>
        </p:blipFill>
        <p:spPr>
          <a:xfrm>
            <a:off x="1028700" y="1778000"/>
            <a:ext cx="10769600" cy="7292800"/>
          </a:xfrm>
          <a:prstGeom prst="rect">
            <a:avLst/>
          </a:prstGeom>
          <a:ln w="12700">
            <a:miter lim="400000"/>
          </a:ln>
        </p:spPr>
      </p:pic>
      <p:sp>
        <p:nvSpPr>
          <p:cNvPr id="192" name="CEGIS with Guided Search"/>
          <p:cNvSpPr txBox="1">
            <a:spLocks noGrp="1"/>
          </p:cNvSpPr>
          <p:nvPr>
            <p:ph type="title"/>
          </p:nvPr>
        </p:nvSpPr>
        <p:spPr>
          <a:prstGeom prst="rect">
            <a:avLst/>
          </a:prstGeom>
        </p:spPr>
        <p:txBody>
          <a:bodyPr/>
          <a:lstStyle/>
          <a:p>
            <a:r>
              <a:t>CEGIS with Guided Search</a:t>
            </a:r>
          </a:p>
        </p:txBody>
      </p:sp>
      <p:sp>
        <p:nvSpPr>
          <p:cNvPr id="1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94" name="Rectangle"/>
          <p:cNvSpPr/>
          <p:nvPr/>
        </p:nvSpPr>
        <p:spPr>
          <a:xfrm>
            <a:off x="4820023" y="4838700"/>
            <a:ext cx="6833327" cy="4262479"/>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95" name="-  Enumerates candidates in order of likelihood…"/>
          <p:cNvSpPr txBox="1">
            <a:spLocks noGrp="1"/>
          </p:cNvSpPr>
          <p:nvPr>
            <p:ph type="body" sz="quarter" idx="1"/>
          </p:nvPr>
        </p:nvSpPr>
        <p:spPr>
          <a:xfrm>
            <a:off x="5008431" y="5306753"/>
            <a:ext cx="7719157" cy="2196781"/>
          </a:xfrm>
          <a:prstGeom prst="rect">
            <a:avLst/>
          </a:prstGeom>
          <a:solidFill>
            <a:srgbClr val="FFFFFF"/>
          </a:solidFill>
          <a:ln w="9525">
            <a:solidFill>
              <a:schemeClr val="tx1"/>
            </a:solidFill>
            <a:round/>
          </a:ln>
        </p:spPr>
        <p:txBody>
          <a:bodyPr/>
          <a:lstStyle/>
          <a:p>
            <a:pPr marL="0" indent="0">
              <a:lnSpc>
                <a:spcPct val="60000"/>
              </a:lnSpc>
              <a:buSzTx/>
              <a:buNone/>
              <a:defRPr sz="2900"/>
            </a:pPr>
            <a:r>
              <a:rPr dirty="0">
                <a:latin typeface="Menlo"/>
                <a:ea typeface="Menlo"/>
                <a:cs typeface="Menlo"/>
                <a:sym typeface="Menlo"/>
              </a:rPr>
              <a:t>-</a:t>
            </a:r>
            <a:r>
              <a:rPr dirty="0"/>
              <a:t>  Enumerates candidates in order of </a:t>
            </a:r>
            <a:r>
              <a:rPr b="1" dirty="0">
                <a:latin typeface="Helvetica"/>
                <a:ea typeface="Helvetica"/>
                <a:cs typeface="Helvetica"/>
                <a:sym typeface="Helvetica"/>
              </a:rPr>
              <a:t>likelihood</a:t>
            </a:r>
          </a:p>
          <a:p>
            <a:pPr marL="0" indent="0">
              <a:lnSpc>
                <a:spcPct val="60000"/>
              </a:lnSpc>
              <a:buSzTx/>
              <a:buNone/>
              <a:defRPr sz="2900"/>
            </a:pPr>
            <a:r>
              <a:rPr dirty="0">
                <a:latin typeface="Menlo"/>
                <a:ea typeface="Menlo"/>
                <a:cs typeface="Menlo"/>
                <a:sym typeface="Menlo"/>
              </a:rPr>
              <a:t>-</a:t>
            </a:r>
            <a:r>
              <a:rPr dirty="0"/>
              <a:t>  Supports a wide range of probabilistic models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3"/>
          <a:stretch>
            <a:fillRect/>
          </a:stretch>
        </p:blipFill>
        <p:spPr>
          <a:xfrm>
            <a:off x="1028700" y="1778000"/>
            <a:ext cx="10769600" cy="7292800"/>
          </a:xfrm>
          <a:prstGeom prst="rect">
            <a:avLst/>
          </a:prstGeom>
          <a:ln w="12700">
            <a:miter lim="400000"/>
          </a:ln>
        </p:spPr>
      </p:pic>
      <p:sp>
        <p:nvSpPr>
          <p:cNvPr id="200" name="Transfer Learning"/>
          <p:cNvSpPr txBox="1">
            <a:spLocks noGrp="1"/>
          </p:cNvSpPr>
          <p:nvPr>
            <p:ph type="title"/>
          </p:nvPr>
        </p:nvSpPr>
        <p:spPr>
          <a:prstGeom prst="rect">
            <a:avLst/>
          </a:prstGeom>
        </p:spPr>
        <p:txBody>
          <a:bodyPr/>
          <a:lstStyle/>
          <a:p>
            <a:r>
              <a:t>Transfer Learning</a:t>
            </a:r>
          </a:p>
        </p:txBody>
      </p:sp>
      <p:sp>
        <p:nvSpPr>
          <p:cNvPr id="20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02" name="-  Problem: overfitting…"/>
          <p:cNvSpPr txBox="1">
            <a:spLocks noGrp="1"/>
          </p:cNvSpPr>
          <p:nvPr>
            <p:ph type="body" sz="half" idx="1"/>
          </p:nvPr>
        </p:nvSpPr>
        <p:spPr>
          <a:xfrm>
            <a:off x="952500" y="1815830"/>
            <a:ext cx="11099800" cy="3013864"/>
          </a:xfrm>
          <a:prstGeom prst="rect">
            <a:avLst/>
          </a:prstGeom>
          <a:solidFill>
            <a:srgbClr val="FFFFFF"/>
          </a:solidFill>
          <a:ln w="9525">
            <a:solidFill>
              <a:schemeClr val="tx1"/>
            </a:solidFill>
            <a:round/>
          </a:ln>
        </p:spPr>
        <p:txBody>
          <a:bodyPr/>
          <a:lstStyle/>
          <a:p>
            <a:pPr marL="0" indent="0">
              <a:buSzTx/>
              <a:buNone/>
            </a:pPr>
            <a:r>
              <a:rPr>
                <a:latin typeface="Menlo"/>
                <a:ea typeface="Menlo"/>
                <a:cs typeface="Menlo"/>
                <a:sym typeface="Menlo"/>
              </a:rPr>
              <a:t>-</a:t>
            </a:r>
            <a:r>
              <a:t>  Problem: </a:t>
            </a:r>
            <a:r>
              <a:rPr b="1">
                <a:latin typeface="Helvetica"/>
                <a:ea typeface="Helvetica"/>
                <a:cs typeface="Helvetica"/>
                <a:sym typeface="Helvetica"/>
              </a:rPr>
              <a:t>overfitting</a:t>
            </a:r>
          </a:p>
          <a:p>
            <a:pPr marL="0" indent="0">
              <a:buSzTx/>
              <a:buNone/>
            </a:pPr>
            <a:r>
              <a:rPr>
                <a:latin typeface="Menlo"/>
                <a:ea typeface="Menlo"/>
                <a:cs typeface="Menlo"/>
                <a:sym typeface="Menlo"/>
              </a:rPr>
              <a:t>-</a:t>
            </a:r>
            <a:r>
              <a:t>  Our solution: generalize to unseen programs better using a </a:t>
            </a:r>
            <a:br/>
            <a:r>
              <a:t>     </a:t>
            </a:r>
            <a:r>
              <a:rPr b="1">
                <a:latin typeface="Helvetica"/>
                <a:ea typeface="Helvetica"/>
                <a:cs typeface="Helvetica"/>
                <a:sym typeface="Helvetica"/>
              </a:rPr>
              <a:t>feature map </a:t>
            </a:r>
            <a:r>
              <a:t>designed by domain expert</a:t>
            </a:r>
          </a:p>
        </p:txBody>
      </p:sp>
      <p:sp>
        <p:nvSpPr>
          <p:cNvPr id="203" name="Rectangle"/>
          <p:cNvSpPr/>
          <p:nvPr/>
        </p:nvSpPr>
        <p:spPr>
          <a:xfrm>
            <a:off x="4025675" y="4889267"/>
            <a:ext cx="290535" cy="63523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alk Outline"/>
          <p:cNvSpPr txBox="1">
            <a:spLocks noGrp="1"/>
          </p:cNvSpPr>
          <p:nvPr>
            <p:ph type="title"/>
          </p:nvPr>
        </p:nvSpPr>
        <p:spPr>
          <a:prstGeom prst="rect">
            <a:avLst/>
          </a:prstGeom>
        </p:spPr>
        <p:txBody>
          <a:bodyPr/>
          <a:lstStyle/>
          <a:p>
            <a:r>
              <a:t>Talk Outline</a:t>
            </a:r>
          </a:p>
        </p:txBody>
      </p:sp>
      <p:sp>
        <p:nvSpPr>
          <p:cNvPr id="208" name="Overall Architecture…"/>
          <p:cNvSpPr txBox="1">
            <a:spLocks noGrp="1"/>
          </p:cNvSpPr>
          <p:nvPr>
            <p:ph type="body" idx="1"/>
          </p:nvPr>
        </p:nvSpPr>
        <p:spPr>
          <a:xfrm>
            <a:off x="952500" y="1968500"/>
            <a:ext cx="11099800" cy="6286500"/>
          </a:xfrm>
          <a:prstGeom prst="rect">
            <a:avLst/>
          </a:prstGeom>
        </p:spPr>
        <p:txBody>
          <a:bodyPr/>
          <a:lstStyle/>
          <a:p>
            <a:pPr marL="444499" indent="-444499">
              <a:lnSpc>
                <a:spcPct val="130000"/>
              </a:lnSpc>
              <a:defRPr sz="5000"/>
            </a:pPr>
            <a:r>
              <a:t>  Overall Architecture</a:t>
            </a:r>
          </a:p>
          <a:p>
            <a:pPr marL="444499" indent="-444499">
              <a:lnSpc>
                <a:spcPct val="130000"/>
              </a:lnSpc>
              <a:defRPr sz="5000">
                <a:solidFill>
                  <a:schemeClr val="accent1">
                    <a:lumOff val="-13575"/>
                  </a:schemeClr>
                </a:solidFill>
              </a:defRPr>
            </a:pPr>
            <a:r>
              <a:t>  Illustrative Example</a:t>
            </a:r>
          </a:p>
          <a:p>
            <a:pPr marL="444499" indent="-444499">
              <a:lnSpc>
                <a:spcPct val="130000"/>
              </a:lnSpc>
              <a:defRPr sz="5000"/>
            </a:pPr>
            <a:r>
              <a:t>  Empirical Evaluation</a:t>
            </a:r>
          </a:p>
        </p:txBody>
      </p:sp>
      <p:sp>
        <p:nvSpPr>
          <p:cNvPr id="20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Goal: a function      that replaces a hyphen (-) by a dot (.) in a given string…"/>
          <p:cNvSpPr txBox="1"/>
          <p:nvPr/>
        </p:nvSpPr>
        <p:spPr>
          <a:xfrm>
            <a:off x="635000" y="1395567"/>
            <a:ext cx="11773408" cy="7281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444500" indent="-444500" algn="l">
              <a:spcBef>
                <a:spcPts val="4200"/>
              </a:spcBef>
              <a:buSzPct val="145000"/>
              <a:buChar char="•"/>
              <a:defRPr sz="2800" b="0">
                <a:latin typeface="Candara"/>
                <a:ea typeface="Candara"/>
                <a:cs typeface="Candara"/>
                <a:sym typeface="Candara"/>
              </a:defRPr>
            </a:pPr>
            <a:r>
              <a:rPr dirty="0"/>
              <a:t>Goal: a function      that replaces a hyphen (-) by a dot (.) in a given string </a:t>
            </a:r>
          </a:p>
          <a:p>
            <a:pPr marL="444500" indent="-444500" algn="l">
              <a:spcBef>
                <a:spcPts val="4200"/>
              </a:spcBef>
              <a:buSzPct val="145000"/>
              <a:buChar char="•"/>
              <a:defRPr sz="2800" b="0">
                <a:latin typeface="Candara"/>
                <a:ea typeface="Candara"/>
                <a:cs typeface="Candara"/>
                <a:sym typeface="Candara"/>
              </a:defRPr>
            </a:pPr>
            <a:r>
              <a:rPr dirty="0"/>
              <a:t>         Specification</a:t>
            </a:r>
          </a:p>
          <a:p>
            <a:pPr lvl="2" algn="l">
              <a:spcBef>
                <a:spcPts val="4200"/>
              </a:spcBef>
              <a:defRPr sz="2800" b="0">
                <a:latin typeface="Candara"/>
                <a:ea typeface="Candara"/>
                <a:cs typeface="Candara"/>
                <a:sym typeface="Candara"/>
              </a:defRPr>
            </a:pPr>
            <a:r>
              <a:rPr dirty="0"/>
              <a:t>   Syntactic specification: </a:t>
            </a:r>
          </a:p>
          <a:p>
            <a:pPr algn="l">
              <a:spcBef>
                <a:spcPts val="4200"/>
              </a:spcBef>
              <a:defRPr sz="2800" b="0">
                <a:latin typeface="Candara"/>
                <a:ea typeface="Candara"/>
                <a:cs typeface="Candara"/>
                <a:sym typeface="Candara"/>
              </a:defRPr>
            </a:pPr>
            <a:endParaRPr dirty="0"/>
          </a:p>
          <a:p>
            <a:pPr lvl="2" algn="l">
              <a:spcBef>
                <a:spcPts val="4200"/>
              </a:spcBef>
              <a:defRPr sz="2800" b="0">
                <a:latin typeface="Candara"/>
                <a:ea typeface="Candara"/>
                <a:cs typeface="Candara"/>
                <a:sym typeface="Candara"/>
              </a:defRPr>
            </a:pPr>
            <a:r>
              <a:rPr dirty="0"/>
              <a:t>    Semantic specification:</a:t>
            </a:r>
          </a:p>
          <a:p>
            <a:pPr marL="444500" indent="-444500" algn="l">
              <a:spcBef>
                <a:spcPts val="4200"/>
              </a:spcBef>
              <a:buSzPct val="145000"/>
              <a:buChar char="•"/>
              <a:defRPr sz="2800" b="0">
                <a:latin typeface="Candara"/>
                <a:ea typeface="Candara"/>
                <a:cs typeface="Candara"/>
                <a:sym typeface="Candara"/>
              </a:defRPr>
            </a:pPr>
            <a:endParaRPr dirty="0"/>
          </a:p>
          <a:p>
            <a:pPr marL="444500" indent="-444500" algn="l">
              <a:spcBef>
                <a:spcPts val="4200"/>
              </a:spcBef>
              <a:buSzPct val="145000"/>
              <a:buChar char="•"/>
              <a:defRPr sz="2800" b="0">
                <a:latin typeface="Candara"/>
                <a:ea typeface="Candara"/>
                <a:cs typeface="Candara"/>
                <a:sym typeface="Candara"/>
              </a:defRPr>
            </a:pPr>
            <a:r>
              <a:rPr dirty="0"/>
              <a:t>          Solution</a:t>
            </a:r>
          </a:p>
        </p:txBody>
      </p:sp>
      <p:pic>
        <p:nvPicPr>
          <p:cNvPr id="214" name="Image" descr="Image"/>
          <p:cNvPicPr>
            <a:picLocks noChangeAspect="1"/>
          </p:cNvPicPr>
          <p:nvPr/>
        </p:nvPicPr>
        <p:blipFill>
          <a:blip r:embed="rId3"/>
          <a:stretch>
            <a:fillRect/>
          </a:stretch>
        </p:blipFill>
        <p:spPr>
          <a:xfrm>
            <a:off x="2870200" y="4394200"/>
            <a:ext cx="6997700" cy="965200"/>
          </a:xfrm>
          <a:prstGeom prst="rect">
            <a:avLst/>
          </a:prstGeom>
          <a:ln w="12700">
            <a:miter lim="400000"/>
          </a:ln>
        </p:spPr>
      </p:pic>
      <p:pic>
        <p:nvPicPr>
          <p:cNvPr id="215" name="Image" descr="Image"/>
          <p:cNvPicPr>
            <a:picLocks noChangeAspect="1"/>
          </p:cNvPicPr>
          <p:nvPr/>
        </p:nvPicPr>
        <p:blipFill>
          <a:blip r:embed="rId4"/>
          <a:stretch>
            <a:fillRect/>
          </a:stretch>
        </p:blipFill>
        <p:spPr>
          <a:xfrm>
            <a:off x="3588167" y="1906389"/>
            <a:ext cx="241301" cy="431801"/>
          </a:xfrm>
          <a:prstGeom prst="rect">
            <a:avLst/>
          </a:prstGeom>
          <a:ln w="12700">
            <a:miter lim="400000"/>
          </a:ln>
        </p:spPr>
      </p:pic>
      <p:pic>
        <p:nvPicPr>
          <p:cNvPr id="216" name="Image" descr="Image"/>
          <p:cNvPicPr>
            <a:picLocks noChangeAspect="1"/>
          </p:cNvPicPr>
          <p:nvPr/>
        </p:nvPicPr>
        <p:blipFill>
          <a:blip r:embed="rId5"/>
          <a:stretch>
            <a:fillRect/>
          </a:stretch>
        </p:blipFill>
        <p:spPr>
          <a:xfrm>
            <a:off x="12035242" y="2027039"/>
            <a:ext cx="241301" cy="215901"/>
          </a:xfrm>
          <a:prstGeom prst="rect">
            <a:avLst/>
          </a:prstGeom>
          <a:ln w="12700">
            <a:miter lim="400000"/>
          </a:ln>
        </p:spPr>
      </p:pic>
      <p:grpSp>
        <p:nvGrpSpPr>
          <p:cNvPr id="219" name="Image"/>
          <p:cNvGrpSpPr/>
          <p:nvPr/>
        </p:nvGrpSpPr>
        <p:grpSpPr>
          <a:xfrm>
            <a:off x="3577795" y="7699330"/>
            <a:ext cx="2778036" cy="658474"/>
            <a:chOff x="0" y="0"/>
            <a:chExt cx="3701256" cy="936228"/>
          </a:xfrm>
        </p:grpSpPr>
        <p:pic>
          <p:nvPicPr>
            <p:cNvPr id="218" name="Image" descr="Image"/>
            <p:cNvPicPr>
              <a:picLocks noChangeAspect="1"/>
            </p:cNvPicPr>
            <p:nvPr/>
          </p:nvPicPr>
          <p:blipFill>
            <a:blip r:embed="rId6"/>
            <a:srcRect/>
            <a:stretch>
              <a:fillRect/>
            </a:stretch>
          </p:blipFill>
          <p:spPr>
            <a:xfrm>
              <a:off x="38100" y="38100"/>
              <a:ext cx="3624991" cy="860168"/>
            </a:xfrm>
            <a:prstGeom prst="rect">
              <a:avLst/>
            </a:prstGeom>
            <a:ln>
              <a:noFill/>
            </a:ln>
            <a:effectLst/>
          </p:spPr>
        </p:pic>
        <p:pic>
          <p:nvPicPr>
            <p:cNvPr id="217" name="Image" descr="Image"/>
            <p:cNvPicPr>
              <a:picLocks/>
            </p:cNvPicPr>
            <p:nvPr/>
          </p:nvPicPr>
          <p:blipFill>
            <a:blip r:embed="rId7"/>
            <a:stretch>
              <a:fillRect/>
            </a:stretch>
          </p:blipFill>
          <p:spPr>
            <a:xfrm>
              <a:off x="0" y="0"/>
              <a:ext cx="3701257" cy="936229"/>
            </a:xfrm>
            <a:prstGeom prst="rect">
              <a:avLst/>
            </a:prstGeom>
            <a:effectLst/>
          </p:spPr>
        </p:pic>
      </p:grpSp>
      <p:sp>
        <p:nvSpPr>
          <p:cNvPr id="220" name="Example"/>
          <p:cNvSpPr txBox="1">
            <a:spLocks noGrp="1"/>
          </p:cNvSpPr>
          <p:nvPr>
            <p:ph type="title"/>
          </p:nvPr>
        </p:nvSpPr>
        <p:spPr>
          <a:prstGeom prst="rect">
            <a:avLst/>
          </a:prstGeom>
        </p:spPr>
        <p:txBody>
          <a:bodyPr/>
          <a:lstStyle/>
          <a:p>
            <a:r>
              <a:t>Example</a:t>
            </a:r>
          </a:p>
        </p:txBody>
      </p:sp>
      <p:sp>
        <p:nvSpPr>
          <p:cNvPr id="22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222" name="Image" descr="Image"/>
          <p:cNvPicPr>
            <a:picLocks noChangeAspect="1"/>
          </p:cNvPicPr>
          <p:nvPr/>
        </p:nvPicPr>
        <p:blipFill>
          <a:blip r:embed="rId8"/>
          <a:stretch>
            <a:fillRect/>
          </a:stretch>
        </p:blipFill>
        <p:spPr>
          <a:xfrm>
            <a:off x="1088165" y="2731919"/>
            <a:ext cx="635001" cy="647701"/>
          </a:xfrm>
          <a:prstGeom prst="rect">
            <a:avLst/>
          </a:prstGeom>
          <a:ln w="12700">
            <a:miter lim="400000"/>
          </a:ln>
        </p:spPr>
      </p:pic>
      <p:grpSp>
        <p:nvGrpSpPr>
          <p:cNvPr id="225" name="String concatenation"/>
          <p:cNvGrpSpPr/>
          <p:nvPr/>
        </p:nvGrpSpPr>
        <p:grpSpPr>
          <a:xfrm>
            <a:off x="5224959" y="3283549"/>
            <a:ext cx="4000104" cy="1330145"/>
            <a:chOff x="1" y="31750"/>
            <a:chExt cx="4000103" cy="1330143"/>
          </a:xfrm>
        </p:grpSpPr>
        <p:sp>
          <p:nvSpPr>
            <p:cNvPr id="224" name="String concatenation"/>
            <p:cNvSpPr/>
            <p:nvPr/>
          </p:nvSpPr>
          <p:spPr>
            <a:xfrm>
              <a:off x="31750" y="31750"/>
              <a:ext cx="3968354" cy="1307307"/>
            </a:xfrm>
            <a:custGeom>
              <a:avLst/>
              <a:gdLst/>
              <a:ahLst/>
              <a:cxnLst>
                <a:cxn ang="0">
                  <a:pos x="wd2" y="hd2"/>
                </a:cxn>
                <a:cxn ang="5400000">
                  <a:pos x="wd2" y="hd2"/>
                </a:cxn>
                <a:cxn ang="10800000">
                  <a:pos x="wd2" y="hd2"/>
                </a:cxn>
                <a:cxn ang="16200000">
                  <a:pos x="wd2" y="hd2"/>
                </a:cxn>
              </a:cxnLst>
              <a:rect l="0" t="0" r="r" b="b"/>
              <a:pathLst>
                <a:path w="21600" h="21600" extrusionOk="0">
                  <a:moveTo>
                    <a:pt x="413" y="0"/>
                  </a:moveTo>
                  <a:cubicBezTo>
                    <a:pt x="185" y="0"/>
                    <a:pt x="0" y="562"/>
                    <a:pt x="0" y="1252"/>
                  </a:cubicBezTo>
                  <a:lnTo>
                    <a:pt x="0" y="10557"/>
                  </a:lnTo>
                  <a:cubicBezTo>
                    <a:pt x="0" y="11248"/>
                    <a:pt x="185" y="11803"/>
                    <a:pt x="413" y="11803"/>
                  </a:cubicBezTo>
                  <a:lnTo>
                    <a:pt x="7386" y="11803"/>
                  </a:lnTo>
                  <a:lnTo>
                    <a:pt x="8209" y="21600"/>
                  </a:lnTo>
                  <a:lnTo>
                    <a:pt x="9032" y="11803"/>
                  </a:lnTo>
                  <a:lnTo>
                    <a:pt x="21190" y="11803"/>
                  </a:lnTo>
                  <a:cubicBezTo>
                    <a:pt x="21417" y="11803"/>
                    <a:pt x="21600" y="11248"/>
                    <a:pt x="21600" y="10557"/>
                  </a:cubicBezTo>
                  <a:lnTo>
                    <a:pt x="21600" y="1252"/>
                  </a:lnTo>
                  <a:cubicBezTo>
                    <a:pt x="21600" y="562"/>
                    <a:pt x="21417" y="0"/>
                    <a:pt x="21190" y="0"/>
                  </a:cubicBezTo>
                  <a:lnTo>
                    <a:pt x="413"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3300" b="0">
                  <a:latin typeface="Candara"/>
                  <a:ea typeface="Candara"/>
                  <a:cs typeface="Candara"/>
                  <a:sym typeface="Candara"/>
                </a:defRPr>
              </a:lvl1pPr>
            </a:lstStyle>
            <a:p>
              <a:r>
                <a:t>String concatenation</a:t>
              </a:r>
            </a:p>
          </p:txBody>
        </p:sp>
        <p:pic>
          <p:nvPicPr>
            <p:cNvPr id="223" name="String concatenation String concatenation" descr="String concatenation String concatenation"/>
            <p:cNvPicPr>
              <a:picLocks/>
            </p:cNvPicPr>
            <p:nvPr/>
          </p:nvPicPr>
          <p:blipFill>
            <a:blip r:embed="rId9"/>
            <a:stretch>
              <a:fillRect/>
            </a:stretch>
          </p:blipFill>
          <p:spPr>
            <a:xfrm>
              <a:off x="1" y="396694"/>
              <a:ext cx="4000103" cy="965199"/>
            </a:xfrm>
            <a:prstGeom prst="rect">
              <a:avLst/>
            </a:prstGeom>
            <a:effectLst/>
          </p:spPr>
        </p:pic>
      </p:grpSp>
      <p:grpSp>
        <p:nvGrpSpPr>
          <p:cNvPr id="228" name="Rep(s, t1, t2):  t1 in s is replaced by t2"/>
          <p:cNvGrpSpPr/>
          <p:nvPr/>
        </p:nvGrpSpPr>
        <p:grpSpPr>
          <a:xfrm>
            <a:off x="5677227" y="5092316"/>
            <a:ext cx="6244432" cy="1056788"/>
            <a:chOff x="1" y="0"/>
            <a:chExt cx="6244431" cy="1056786"/>
          </a:xfrm>
        </p:grpSpPr>
        <p:sp>
          <p:nvSpPr>
            <p:cNvPr id="227" name="Rep(s, t1, t2):  t1 in s is replaced by t2"/>
            <p:cNvSpPr/>
            <p:nvPr/>
          </p:nvSpPr>
          <p:spPr>
            <a:xfrm>
              <a:off x="31750" y="63804"/>
              <a:ext cx="6212682" cy="992982"/>
            </a:xfrm>
            <a:custGeom>
              <a:avLst/>
              <a:gdLst/>
              <a:ahLst/>
              <a:cxnLst>
                <a:cxn ang="0">
                  <a:pos x="wd2" y="hd2"/>
                </a:cxn>
                <a:cxn ang="5400000">
                  <a:pos x="wd2" y="hd2"/>
                </a:cxn>
                <a:cxn ang="10800000">
                  <a:pos x="wd2" y="hd2"/>
                </a:cxn>
                <a:cxn ang="16200000">
                  <a:pos x="wd2" y="hd2"/>
                </a:cxn>
              </a:cxnLst>
              <a:rect l="0" t="0" r="r" b="b"/>
              <a:pathLst>
                <a:path w="21600" h="21600" extrusionOk="0">
                  <a:moveTo>
                    <a:pt x="8165" y="0"/>
                  </a:moveTo>
                  <a:lnTo>
                    <a:pt x="7639" y="5741"/>
                  </a:lnTo>
                  <a:lnTo>
                    <a:pt x="264" y="5741"/>
                  </a:lnTo>
                  <a:cubicBezTo>
                    <a:pt x="118" y="5741"/>
                    <a:pt x="0" y="6481"/>
                    <a:pt x="0" y="7390"/>
                  </a:cubicBezTo>
                  <a:lnTo>
                    <a:pt x="0" y="19951"/>
                  </a:lnTo>
                  <a:cubicBezTo>
                    <a:pt x="0" y="20860"/>
                    <a:pt x="118" y="21600"/>
                    <a:pt x="264" y="21600"/>
                  </a:cubicBezTo>
                  <a:lnTo>
                    <a:pt x="21336" y="21600"/>
                  </a:lnTo>
                  <a:cubicBezTo>
                    <a:pt x="21482" y="21600"/>
                    <a:pt x="21600" y="20860"/>
                    <a:pt x="21600" y="19951"/>
                  </a:cubicBezTo>
                  <a:lnTo>
                    <a:pt x="21600" y="7390"/>
                  </a:lnTo>
                  <a:cubicBezTo>
                    <a:pt x="21600" y="6481"/>
                    <a:pt x="21482" y="5741"/>
                    <a:pt x="21336" y="5741"/>
                  </a:cubicBezTo>
                  <a:lnTo>
                    <a:pt x="8692" y="5741"/>
                  </a:lnTo>
                  <a:lnTo>
                    <a:pt x="8165"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l">
                <a:defRPr sz="2800" b="0">
                  <a:latin typeface="+mn-lt"/>
                  <a:ea typeface="+mn-ea"/>
                  <a:cs typeface="+mn-cs"/>
                  <a:sym typeface="Helvetica Neue Medium"/>
                </a:defRPr>
              </a:pPr>
              <a:r>
                <a:t>Rep(</a:t>
              </a:r>
              <a:r>
                <a:rPr b="1">
                  <a:latin typeface="Helvetica Neue"/>
                  <a:ea typeface="Helvetica Neue"/>
                  <a:cs typeface="Helvetica Neue"/>
                  <a:sym typeface="Helvetica Neue"/>
                </a:rPr>
                <a:t>s</a:t>
              </a:r>
              <a:r>
                <a:t>,</a:t>
              </a:r>
              <a:r>
                <a:rPr b="1">
                  <a:latin typeface="Helvetica Neue"/>
                  <a:ea typeface="Helvetica Neue"/>
                  <a:cs typeface="Helvetica Neue"/>
                  <a:sym typeface="Helvetica Neue"/>
                </a:rPr>
                <a:t> t1, t2</a:t>
              </a:r>
              <a:r>
                <a:t>):  </a:t>
              </a:r>
              <a:r>
                <a:rPr b="1">
                  <a:latin typeface="Helvetica Neue"/>
                  <a:ea typeface="Helvetica Neue"/>
                  <a:cs typeface="Helvetica Neue"/>
                  <a:sym typeface="Helvetica Neue"/>
                </a:rPr>
                <a:t>t1</a:t>
              </a:r>
              <a:r>
                <a:t> </a:t>
              </a:r>
              <a:r>
                <a:rPr>
                  <a:latin typeface="Candara"/>
                  <a:ea typeface="Candara"/>
                  <a:cs typeface="Candara"/>
                  <a:sym typeface="Candara"/>
                </a:rPr>
                <a:t>in</a:t>
              </a:r>
              <a:r>
                <a:t> </a:t>
              </a:r>
              <a:r>
                <a:rPr b="1">
                  <a:latin typeface="Helvetica Neue"/>
                  <a:ea typeface="Helvetica Neue"/>
                  <a:cs typeface="Helvetica Neue"/>
                  <a:sym typeface="Helvetica Neue"/>
                </a:rPr>
                <a:t>s</a:t>
              </a:r>
              <a:r>
                <a:t> </a:t>
              </a:r>
              <a:r>
                <a:rPr>
                  <a:latin typeface="Candara"/>
                  <a:ea typeface="Candara"/>
                  <a:cs typeface="Candara"/>
                  <a:sym typeface="Candara"/>
                </a:rPr>
                <a:t>is replaced by </a:t>
              </a:r>
              <a:r>
                <a:rPr b="1">
                  <a:latin typeface="Helvetica Neue"/>
                  <a:ea typeface="Helvetica Neue"/>
                  <a:cs typeface="Helvetica Neue"/>
                  <a:sym typeface="Helvetica Neue"/>
                </a:rPr>
                <a:t>t2</a:t>
              </a:r>
            </a:p>
          </p:txBody>
        </p:sp>
        <p:pic>
          <p:nvPicPr>
            <p:cNvPr id="226" name="Rep(s, t1, t2):  t1 in s is replaced by t2 Rep(s, t1, t2):  t1 in s is replaced by t2" descr="Rep(s, t1, t2):  t1 in s is replaced by t2 Rep(s, t1, t2):  t1 in s is replaced by t2"/>
            <p:cNvPicPr>
              <a:picLocks/>
            </p:cNvPicPr>
            <p:nvPr/>
          </p:nvPicPr>
          <p:blipFill>
            <a:blip r:embed="rId10"/>
            <a:stretch>
              <a:fillRect/>
            </a:stretch>
          </p:blipFill>
          <p:spPr>
            <a:xfrm>
              <a:off x="1" y="0"/>
              <a:ext cx="6244431" cy="901482"/>
            </a:xfrm>
            <a:prstGeom prst="rect">
              <a:avLst/>
            </a:prstGeom>
            <a:effectLst/>
          </p:spPr>
        </p:pic>
      </p:grpSp>
      <p:pic>
        <p:nvPicPr>
          <p:cNvPr id="229" name="Image" descr="Image"/>
          <p:cNvPicPr>
            <a:picLocks noChangeAspect="1"/>
          </p:cNvPicPr>
          <p:nvPr/>
        </p:nvPicPr>
        <p:blipFill>
          <a:blip r:embed="rId11"/>
          <a:stretch>
            <a:fillRect/>
          </a:stretch>
        </p:blipFill>
        <p:spPr>
          <a:xfrm>
            <a:off x="1524672" y="6388534"/>
            <a:ext cx="10379786" cy="770604"/>
          </a:xfrm>
          <a:prstGeom prst="rect">
            <a:avLst/>
          </a:prstGeom>
          <a:ln w="12700">
            <a:miter lim="400000"/>
          </a:ln>
        </p:spPr>
      </p:pic>
      <p:pic>
        <p:nvPicPr>
          <p:cNvPr id="230" name="Image" descr="Image"/>
          <p:cNvPicPr>
            <a:picLocks noChangeAspect="1"/>
          </p:cNvPicPr>
          <p:nvPr/>
        </p:nvPicPr>
        <p:blipFill>
          <a:blip r:embed="rId12"/>
          <a:stretch>
            <a:fillRect/>
          </a:stretch>
        </p:blipFill>
        <p:spPr>
          <a:xfrm>
            <a:off x="929415" y="7456842"/>
            <a:ext cx="952501" cy="965201"/>
          </a:xfrm>
          <a:prstGeom prst="rect">
            <a:avLst/>
          </a:prstGeom>
          <a:ln w="12700">
            <a:miter lim="400000"/>
          </a:ln>
        </p:spPr>
      </p:pic>
      <p:sp>
        <p:nvSpPr>
          <p:cNvPr id="231" name="Line"/>
          <p:cNvSpPr/>
          <p:nvPr/>
        </p:nvSpPr>
        <p:spPr>
          <a:xfrm flipV="1">
            <a:off x="1233618" y="3452607"/>
            <a:ext cx="1" cy="3931248"/>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2" name="Line"/>
          <p:cNvSpPr/>
          <p:nvPr/>
        </p:nvSpPr>
        <p:spPr>
          <a:xfrm flipV="1">
            <a:off x="12028892" y="3045394"/>
            <a:ext cx="1" cy="4334126"/>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3" name="Line"/>
          <p:cNvSpPr/>
          <p:nvPr/>
        </p:nvSpPr>
        <p:spPr>
          <a:xfrm>
            <a:off x="1233618" y="7379519"/>
            <a:ext cx="10795274"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34" name="Line"/>
          <p:cNvSpPr/>
          <p:nvPr/>
        </p:nvSpPr>
        <p:spPr>
          <a:xfrm>
            <a:off x="3837478" y="3055769"/>
            <a:ext cx="8191414" cy="1"/>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Enumerative Search: Unguided"/>
          <p:cNvSpPr txBox="1">
            <a:spLocks noGrp="1"/>
          </p:cNvSpPr>
          <p:nvPr>
            <p:ph type="title"/>
          </p:nvPr>
        </p:nvSpPr>
        <p:spPr>
          <a:xfrm>
            <a:off x="952500" y="-241300"/>
            <a:ext cx="11099800" cy="2159000"/>
          </a:xfrm>
          <a:prstGeom prst="rect">
            <a:avLst/>
          </a:prstGeom>
        </p:spPr>
        <p:txBody>
          <a:bodyPr/>
          <a:lstStyle/>
          <a:p>
            <a:r>
              <a:t>Enumerative Search: Unguided</a:t>
            </a:r>
          </a:p>
        </p:txBody>
      </p:sp>
      <p:sp>
        <p:nvSpPr>
          <p:cNvPr id="2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240" name="Image" descr="Image"/>
          <p:cNvPicPr>
            <a:picLocks noChangeAspect="1"/>
          </p:cNvPicPr>
          <p:nvPr/>
        </p:nvPicPr>
        <p:blipFill>
          <a:blip r:embed="rId3"/>
          <a:stretch>
            <a:fillRect/>
          </a:stretch>
        </p:blipFill>
        <p:spPr>
          <a:xfrm>
            <a:off x="802537" y="2677826"/>
            <a:ext cx="10118950" cy="484129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45" name="Image" descr="Image"/>
          <p:cNvPicPr>
            <a:picLocks noChangeAspect="1"/>
          </p:cNvPicPr>
          <p:nvPr/>
        </p:nvPicPr>
        <p:blipFill>
          <a:blip r:embed="rId3"/>
          <a:stretch>
            <a:fillRect/>
          </a:stretch>
        </p:blipFill>
        <p:spPr>
          <a:xfrm>
            <a:off x="982188" y="1575238"/>
            <a:ext cx="10434047" cy="6194518"/>
          </a:xfrm>
          <a:prstGeom prst="rect">
            <a:avLst/>
          </a:prstGeom>
          <a:ln w="12700">
            <a:miter lim="400000"/>
          </a:ln>
        </p:spPr>
      </p:pic>
      <p:grpSp>
        <p:nvGrpSpPr>
          <p:cNvPr id="248" name="Pruning optimization:  “-” + “.” is not explored."/>
          <p:cNvGrpSpPr/>
          <p:nvPr/>
        </p:nvGrpSpPr>
        <p:grpSpPr>
          <a:xfrm>
            <a:off x="1856527" y="7974207"/>
            <a:ext cx="9763670" cy="1009790"/>
            <a:chOff x="0" y="0"/>
            <a:chExt cx="9763669" cy="1009789"/>
          </a:xfrm>
        </p:grpSpPr>
        <p:sp>
          <p:nvSpPr>
            <p:cNvPr id="247" name="Pruning optimization:  “-” + “.” is not explored."/>
            <p:cNvSpPr txBox="1"/>
            <p:nvPr/>
          </p:nvSpPr>
          <p:spPr>
            <a:xfrm>
              <a:off x="38100" y="38100"/>
              <a:ext cx="9687470" cy="93359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fontScale="92500"/>
            </a:bodyPr>
            <a:lstStyle/>
            <a:p>
              <a:pPr algn="l" defTabSz="525779">
                <a:spcBef>
                  <a:spcPts val="3700"/>
                </a:spcBef>
                <a:defRPr sz="3600">
                  <a:latin typeface="Helvetica"/>
                  <a:ea typeface="Helvetica"/>
                  <a:cs typeface="Helvetica"/>
                  <a:sym typeface="Helvetica"/>
                </a:defRPr>
              </a:pPr>
              <a:r>
                <a:t>Pruning optimization:  “</a:t>
              </a:r>
              <a:r>
                <a:rPr>
                  <a:latin typeface="Courier"/>
                  <a:ea typeface="Courier"/>
                  <a:cs typeface="Courier"/>
                  <a:sym typeface="Courier"/>
                </a:rPr>
                <a:t>-</a:t>
              </a:r>
              <a:r>
                <a:t>” + “</a:t>
              </a:r>
              <a:r>
                <a:rPr>
                  <a:latin typeface="Courier"/>
                  <a:ea typeface="Courier"/>
                  <a:cs typeface="Courier"/>
                  <a:sym typeface="Courier"/>
                </a:rPr>
                <a:t>.</a:t>
              </a:r>
              <a:r>
                <a:t>” is not explored.</a:t>
              </a:r>
            </a:p>
          </p:txBody>
        </p:sp>
        <p:pic>
          <p:nvPicPr>
            <p:cNvPr id="246" name="Pruning optimization:  “-” + “.” is not explored. Pruning optimization:  “-” + “.” is not explored." descr="Pruning optimization:  “-” + “.” is not explored. Pruning optimization:  “-” + “.” is not explored."/>
            <p:cNvPicPr>
              <a:picLocks/>
            </p:cNvPicPr>
            <p:nvPr/>
          </p:nvPicPr>
          <p:blipFill>
            <a:blip r:embed="rId4"/>
            <a:stretch>
              <a:fillRect/>
            </a:stretch>
          </p:blipFill>
          <p:spPr>
            <a:xfrm>
              <a:off x="0" y="0"/>
              <a:ext cx="9763670" cy="1009790"/>
            </a:xfrm>
            <a:prstGeom prst="rect">
              <a:avLst/>
            </a:prstGeom>
            <a:effectLst/>
          </p:spPr>
        </p:pic>
      </p:grpSp>
      <p:sp>
        <p:nvSpPr>
          <p:cNvPr id="249" name="Enumerative Search: Unguided"/>
          <p:cNvSpPr txBox="1">
            <a:spLocks noGrp="1"/>
          </p:cNvSpPr>
          <p:nvPr>
            <p:ph type="title"/>
          </p:nvPr>
        </p:nvSpPr>
        <p:spPr>
          <a:xfrm>
            <a:off x="952500" y="-241300"/>
            <a:ext cx="11099800" cy="2159000"/>
          </a:xfrm>
          <a:prstGeom prst="rect">
            <a:avLst/>
          </a:prstGeom>
        </p:spPr>
        <p:txBody>
          <a:bodyPr/>
          <a:lstStyle/>
          <a:p>
            <a:r>
              <a:t>Enumerative Search: Unguided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grpSp>
        <p:nvGrpSpPr>
          <p:cNvPr id="256" name="Many unlikely programs (e.g., “.” + “.”) are explored."/>
          <p:cNvGrpSpPr/>
          <p:nvPr/>
        </p:nvGrpSpPr>
        <p:grpSpPr>
          <a:xfrm>
            <a:off x="1573277" y="7705445"/>
            <a:ext cx="10547895" cy="1215107"/>
            <a:chOff x="0" y="0"/>
            <a:chExt cx="10547894" cy="1215105"/>
          </a:xfrm>
        </p:grpSpPr>
        <p:sp>
          <p:nvSpPr>
            <p:cNvPr id="255" name="Many unlikely programs (e.g., “.” + “.”) are explored."/>
            <p:cNvSpPr txBox="1"/>
            <p:nvPr/>
          </p:nvSpPr>
          <p:spPr>
            <a:xfrm>
              <a:off x="38100" y="38100"/>
              <a:ext cx="10471695" cy="1138906"/>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lnSpcReduction="10000"/>
            </a:bodyPr>
            <a:lstStyle/>
            <a:p>
              <a:pPr algn="l" defTabSz="502412">
                <a:spcBef>
                  <a:spcPts val="3600"/>
                </a:spcBef>
                <a:defRPr sz="3440">
                  <a:latin typeface="Helvetica"/>
                  <a:ea typeface="Helvetica"/>
                  <a:cs typeface="Helvetica"/>
                  <a:sym typeface="Helvetica"/>
                </a:defRPr>
              </a:pPr>
              <a:r>
                <a:t>Many unlikely programs (e.g., “</a:t>
              </a:r>
              <a:r>
                <a:rPr>
                  <a:latin typeface="Courier"/>
                  <a:ea typeface="Courier"/>
                  <a:cs typeface="Courier"/>
                  <a:sym typeface="Courier"/>
                </a:rPr>
                <a:t>.</a:t>
              </a:r>
              <a:r>
                <a:t>” + “</a:t>
              </a:r>
              <a:r>
                <a:rPr>
                  <a:latin typeface="Courier"/>
                  <a:ea typeface="Courier"/>
                  <a:cs typeface="Courier"/>
                  <a:sym typeface="Courier"/>
                </a:rPr>
                <a:t>.</a:t>
              </a:r>
              <a:r>
                <a:t>”) are explored.</a:t>
              </a:r>
            </a:p>
          </p:txBody>
        </p:sp>
        <p:pic>
          <p:nvPicPr>
            <p:cNvPr id="254" name="Many unlikely programs (e.g., “.” + “.”) are explored. Many unlikely programs (e.g., “.” + “.”) are explored." descr="Many unlikely programs (e.g., “.” + “.”) are explored. Many unlikely programs (e.g., “.” + “.”) are explored."/>
            <p:cNvPicPr>
              <a:picLocks/>
            </p:cNvPicPr>
            <p:nvPr/>
          </p:nvPicPr>
          <p:blipFill>
            <a:blip r:embed="rId3"/>
            <a:stretch>
              <a:fillRect/>
            </a:stretch>
          </p:blipFill>
          <p:spPr>
            <a:xfrm>
              <a:off x="0" y="0"/>
              <a:ext cx="10547895" cy="1215106"/>
            </a:xfrm>
            <a:prstGeom prst="rect">
              <a:avLst/>
            </a:prstGeom>
            <a:effectLst/>
          </p:spPr>
        </p:pic>
      </p:grpSp>
      <p:pic>
        <p:nvPicPr>
          <p:cNvPr id="257" name="Image" descr="Image"/>
          <p:cNvPicPr>
            <a:picLocks noChangeAspect="1"/>
          </p:cNvPicPr>
          <p:nvPr/>
        </p:nvPicPr>
        <p:blipFill>
          <a:blip r:embed="rId4"/>
          <a:stretch>
            <a:fillRect/>
          </a:stretch>
        </p:blipFill>
        <p:spPr>
          <a:xfrm>
            <a:off x="551034" y="1723170"/>
            <a:ext cx="12156732" cy="5727077"/>
          </a:xfrm>
          <a:prstGeom prst="rect">
            <a:avLst/>
          </a:prstGeom>
          <a:ln w="12700">
            <a:miter lim="400000"/>
          </a:ln>
        </p:spPr>
      </p:pic>
      <p:sp>
        <p:nvSpPr>
          <p:cNvPr id="258" name="Enumerative Search: Unguided"/>
          <p:cNvSpPr txBox="1">
            <a:spLocks noGrp="1"/>
          </p:cNvSpPr>
          <p:nvPr>
            <p:ph type="title"/>
          </p:nvPr>
        </p:nvSpPr>
        <p:spPr>
          <a:xfrm>
            <a:off x="952500" y="-241300"/>
            <a:ext cx="11099800" cy="2159000"/>
          </a:xfrm>
          <a:prstGeom prst="rect">
            <a:avLst/>
          </a:prstGeom>
        </p:spPr>
        <p:txBody>
          <a:bodyPr/>
          <a:lstStyle/>
          <a:p>
            <a:r>
              <a:t>Enumerative Search: Unguided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263" name="Image" descr="Image"/>
          <p:cNvPicPr>
            <a:picLocks noChangeAspect="1"/>
          </p:cNvPicPr>
          <p:nvPr/>
        </p:nvPicPr>
        <p:blipFill>
          <a:blip r:embed="rId3"/>
          <a:stretch>
            <a:fillRect/>
          </a:stretch>
        </p:blipFill>
        <p:spPr>
          <a:xfrm>
            <a:off x="945765" y="1676351"/>
            <a:ext cx="9962820" cy="5579413"/>
          </a:xfrm>
          <a:prstGeom prst="rect">
            <a:avLst/>
          </a:prstGeom>
          <a:ln w="12700">
            <a:miter lim="400000"/>
          </a:ln>
        </p:spPr>
      </p:pic>
      <p:grpSp>
        <p:nvGrpSpPr>
          <p:cNvPr id="266" name="Enumerates in order of likelihood instead of size"/>
          <p:cNvGrpSpPr/>
          <p:nvPr/>
        </p:nvGrpSpPr>
        <p:grpSpPr>
          <a:xfrm>
            <a:off x="1573277" y="7705445"/>
            <a:ext cx="10547895" cy="1215107"/>
            <a:chOff x="0" y="0"/>
            <a:chExt cx="10547894" cy="1215105"/>
          </a:xfrm>
        </p:grpSpPr>
        <p:sp>
          <p:nvSpPr>
            <p:cNvPr id="265" name="Enumerates in order of likelihood instead of size"/>
            <p:cNvSpPr txBox="1"/>
            <p:nvPr/>
          </p:nvSpPr>
          <p:spPr>
            <a:xfrm>
              <a:off x="38100" y="38100"/>
              <a:ext cx="10471695" cy="1138906"/>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fontScale="92500"/>
            </a:bodyPr>
            <a:lstStyle/>
            <a:p>
              <a:pPr algn="l" defTabSz="554990">
                <a:spcBef>
                  <a:spcPts val="3900"/>
                </a:spcBef>
                <a:defRPr sz="3800">
                  <a:latin typeface="Helvetica"/>
                  <a:ea typeface="Helvetica"/>
                  <a:cs typeface="Helvetica"/>
                  <a:sym typeface="Helvetica"/>
                </a:defRPr>
              </a:pPr>
              <a:r>
                <a:t>Enumerates in order of </a:t>
              </a:r>
              <a:r>
                <a:rPr>
                  <a:solidFill>
                    <a:schemeClr val="accent1">
                      <a:lumOff val="-13575"/>
                    </a:schemeClr>
                  </a:solidFill>
                </a:rPr>
                <a:t>likelihood</a:t>
              </a:r>
              <a:r>
                <a:t> instead of </a:t>
              </a:r>
              <a:r>
                <a:rPr>
                  <a:solidFill>
                    <a:schemeClr val="accent5">
                      <a:hueOff val="-82419"/>
                      <a:satOff val="-9513"/>
                      <a:lumOff val="-16343"/>
                    </a:schemeClr>
                  </a:solidFill>
                </a:rPr>
                <a:t>size</a:t>
              </a:r>
            </a:p>
          </p:txBody>
        </p:sp>
        <p:pic>
          <p:nvPicPr>
            <p:cNvPr id="264" name="Enumerates in order of likelihood instead of size Enumerates in order of likelihood instead of size" descr="Enumerates in order of likelihood instead of size Enumerates in order of likelihood instead of size"/>
            <p:cNvPicPr>
              <a:picLocks/>
            </p:cNvPicPr>
            <p:nvPr/>
          </p:nvPicPr>
          <p:blipFill>
            <a:blip r:embed="rId4"/>
            <a:stretch>
              <a:fillRect/>
            </a:stretch>
          </p:blipFill>
          <p:spPr>
            <a:xfrm>
              <a:off x="0" y="0"/>
              <a:ext cx="10547895" cy="1215106"/>
            </a:xfrm>
            <a:prstGeom prst="rect">
              <a:avLst/>
            </a:prstGeom>
            <a:effectLst/>
          </p:spPr>
        </p:pic>
      </p:grpSp>
      <p:sp>
        <p:nvSpPr>
          <p:cNvPr id="267" name="Enumerative Search: Guided"/>
          <p:cNvSpPr txBox="1">
            <a:spLocks noGrp="1"/>
          </p:cNvSpPr>
          <p:nvPr>
            <p:ph type="title"/>
          </p:nvPr>
        </p:nvSpPr>
        <p:spPr>
          <a:xfrm>
            <a:off x="952500" y="-241300"/>
            <a:ext cx="11099800" cy="2159000"/>
          </a:xfrm>
          <a:prstGeom prst="rect">
            <a:avLst/>
          </a:prstGeom>
        </p:spPr>
        <p:txBody>
          <a:bodyPr/>
          <a:lstStyle/>
          <a:p>
            <a:r>
              <a:t>Enumerative Search: Guided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272" name="Image" descr="Image"/>
          <p:cNvPicPr>
            <a:picLocks noChangeAspect="1"/>
          </p:cNvPicPr>
          <p:nvPr/>
        </p:nvPicPr>
        <p:blipFill>
          <a:blip r:embed="rId3"/>
          <a:stretch>
            <a:fillRect/>
          </a:stretch>
        </p:blipFill>
        <p:spPr>
          <a:xfrm>
            <a:off x="1596543" y="1723628"/>
            <a:ext cx="9345674" cy="5726620"/>
          </a:xfrm>
          <a:prstGeom prst="rect">
            <a:avLst/>
          </a:prstGeom>
          <a:ln w="12700">
            <a:miter lim="400000"/>
          </a:ln>
        </p:spPr>
      </p:pic>
      <p:grpSp>
        <p:nvGrpSpPr>
          <p:cNvPr id="275" name="Avoids many unlikely candidates…"/>
          <p:cNvGrpSpPr/>
          <p:nvPr/>
        </p:nvGrpSpPr>
        <p:grpSpPr>
          <a:xfrm>
            <a:off x="612695" y="6488309"/>
            <a:ext cx="7154686" cy="2159001"/>
            <a:chOff x="0" y="0"/>
            <a:chExt cx="7154684" cy="2159000"/>
          </a:xfrm>
        </p:grpSpPr>
        <p:sp>
          <p:nvSpPr>
            <p:cNvPr id="274" name="Avoids many unlikely candidates…"/>
            <p:cNvSpPr txBox="1"/>
            <p:nvPr/>
          </p:nvSpPr>
          <p:spPr>
            <a:xfrm>
              <a:off x="38100" y="38100"/>
              <a:ext cx="7078485" cy="20828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fontScale="92500"/>
            </a:bodyPr>
            <a:lstStyle/>
            <a:p>
              <a:pPr marL="455612" indent="-455612" algn="l" defTabSz="479044">
                <a:spcBef>
                  <a:spcPts val="3400"/>
                </a:spcBef>
                <a:buSzPct val="145000"/>
                <a:buChar char="•"/>
                <a:defRPr sz="3280">
                  <a:latin typeface="Helvetica"/>
                  <a:ea typeface="Helvetica"/>
                  <a:cs typeface="Helvetica"/>
                  <a:sym typeface="Helvetica"/>
                </a:defRPr>
              </a:pPr>
              <a:r>
                <a:t>Avoids many unlikely candidates </a:t>
              </a:r>
            </a:p>
            <a:p>
              <a:pPr marL="455612" indent="-455612" algn="l" defTabSz="479044">
                <a:spcBef>
                  <a:spcPts val="3400"/>
                </a:spcBef>
                <a:buSzPct val="145000"/>
                <a:buChar char="•"/>
                <a:defRPr sz="3280">
                  <a:latin typeface="Helvetica"/>
                  <a:ea typeface="Helvetica"/>
                  <a:cs typeface="Helvetica"/>
                  <a:sym typeface="Helvetica"/>
                </a:defRPr>
              </a:pPr>
              <a:r>
                <a:t>Preserves the pruning optimization </a:t>
              </a:r>
            </a:p>
          </p:txBody>
        </p:sp>
        <p:pic>
          <p:nvPicPr>
            <p:cNvPr id="273" name="Avoids many unlikely candidates… Avoids many unlikely candidates &#10;Preserves the pruning optimization " descr="Avoids many unlikely candidates… Avoids many unlikely candidates Preserves the pruning optimization "/>
            <p:cNvPicPr>
              <a:picLocks/>
            </p:cNvPicPr>
            <p:nvPr/>
          </p:nvPicPr>
          <p:blipFill>
            <a:blip r:embed="rId4"/>
            <a:stretch>
              <a:fillRect/>
            </a:stretch>
          </p:blipFill>
          <p:spPr>
            <a:xfrm>
              <a:off x="0" y="0"/>
              <a:ext cx="7154685" cy="2159000"/>
            </a:xfrm>
            <a:prstGeom prst="rect">
              <a:avLst/>
            </a:prstGeom>
            <a:effectLst/>
          </p:spPr>
        </p:pic>
      </p:grpSp>
      <p:sp>
        <p:nvSpPr>
          <p:cNvPr id="276" name="Enumerative Search: Guided"/>
          <p:cNvSpPr txBox="1">
            <a:spLocks noGrp="1"/>
          </p:cNvSpPr>
          <p:nvPr>
            <p:ph type="title"/>
          </p:nvPr>
        </p:nvSpPr>
        <p:spPr>
          <a:xfrm>
            <a:off x="952500" y="-241300"/>
            <a:ext cx="11099800" cy="2159000"/>
          </a:xfrm>
          <a:prstGeom prst="rect">
            <a:avLst/>
          </a:prstGeom>
        </p:spPr>
        <p:txBody>
          <a:bodyPr/>
          <a:lstStyle/>
          <a:p>
            <a:r>
              <a:t>Enumerative Search: Guided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 Uniform Interface to Statistical Program Models"/>
          <p:cNvSpPr txBox="1">
            <a:spLocks noGrp="1"/>
          </p:cNvSpPr>
          <p:nvPr>
            <p:ph type="title"/>
          </p:nvPr>
        </p:nvSpPr>
        <p:spPr>
          <a:xfrm>
            <a:off x="675275" y="-107885"/>
            <a:ext cx="12081678" cy="2159001"/>
          </a:xfrm>
          <a:prstGeom prst="rect">
            <a:avLst/>
          </a:prstGeom>
        </p:spPr>
        <p:txBody>
          <a:bodyPr/>
          <a:lstStyle>
            <a:lvl1pPr>
              <a:defRPr sz="4300"/>
            </a:lvl1pPr>
          </a:lstStyle>
          <a:p>
            <a:r>
              <a:t>A Uniform Interface to Statistical Program Models</a:t>
            </a:r>
          </a:p>
        </p:txBody>
      </p:sp>
      <p:sp>
        <p:nvSpPr>
          <p:cNvPr id="281" name="Given a sequence of terminal/nonterminal symbols (i.e., sentential form), provide a probability for each production rule…"/>
          <p:cNvSpPr txBox="1">
            <a:spLocks noGrp="1"/>
          </p:cNvSpPr>
          <p:nvPr>
            <p:ph type="body" sz="half" idx="1"/>
          </p:nvPr>
        </p:nvSpPr>
        <p:spPr>
          <a:xfrm>
            <a:off x="444500" y="2095500"/>
            <a:ext cx="12341225" cy="3281654"/>
          </a:xfrm>
          <a:prstGeom prst="rect">
            <a:avLst/>
          </a:prstGeom>
        </p:spPr>
        <p:txBody>
          <a:bodyPr/>
          <a:lstStyle/>
          <a:p>
            <a:r>
              <a:rPr dirty="0"/>
              <a:t>Given a sequence of terminal/nonterminal symbols (i.e., sentential form), provide a probability for each production rule</a:t>
            </a:r>
          </a:p>
          <a:p>
            <a:r>
              <a:rPr dirty="0"/>
              <a:t>Determines a probability of a given program   (e.g.,                     )</a:t>
            </a:r>
          </a:p>
        </p:txBody>
      </p:sp>
      <p:sp>
        <p:nvSpPr>
          <p:cNvPr id="28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83" name="Image" descr="Image"/>
          <p:cNvPicPr>
            <a:picLocks noChangeAspect="1"/>
          </p:cNvPicPr>
          <p:nvPr/>
        </p:nvPicPr>
        <p:blipFill>
          <a:blip r:embed="rId3"/>
          <a:stretch>
            <a:fillRect/>
          </a:stretch>
        </p:blipFill>
        <p:spPr>
          <a:xfrm>
            <a:off x="3215094" y="5716615"/>
            <a:ext cx="7002040" cy="800234"/>
          </a:xfrm>
          <a:prstGeom prst="rect">
            <a:avLst/>
          </a:prstGeom>
          <a:ln w="12700">
            <a:miter lim="400000"/>
          </a:ln>
        </p:spPr>
      </p:pic>
      <p:pic>
        <p:nvPicPr>
          <p:cNvPr id="284" name="Image" descr="Image"/>
          <p:cNvPicPr>
            <a:picLocks noChangeAspect="1"/>
          </p:cNvPicPr>
          <p:nvPr/>
        </p:nvPicPr>
        <p:blipFill>
          <a:blip r:embed="rId4"/>
          <a:stretch>
            <a:fillRect/>
          </a:stretch>
        </p:blipFill>
        <p:spPr>
          <a:xfrm>
            <a:off x="2197781" y="6900806"/>
            <a:ext cx="2992947" cy="379817"/>
          </a:xfrm>
          <a:prstGeom prst="rect">
            <a:avLst/>
          </a:prstGeom>
          <a:ln w="12700">
            <a:miter lim="400000"/>
          </a:ln>
        </p:spPr>
      </p:pic>
      <p:pic>
        <p:nvPicPr>
          <p:cNvPr id="285" name="Image" descr="Image"/>
          <p:cNvPicPr>
            <a:picLocks noChangeAspect="1"/>
          </p:cNvPicPr>
          <p:nvPr/>
        </p:nvPicPr>
        <p:blipFill>
          <a:blip r:embed="rId5"/>
          <a:stretch>
            <a:fillRect/>
          </a:stretch>
        </p:blipFill>
        <p:spPr>
          <a:xfrm>
            <a:off x="4940300" y="7459606"/>
            <a:ext cx="2947368" cy="379817"/>
          </a:xfrm>
          <a:prstGeom prst="rect">
            <a:avLst/>
          </a:prstGeom>
          <a:ln w="12700">
            <a:miter lim="400000"/>
          </a:ln>
        </p:spPr>
      </p:pic>
      <p:pic>
        <p:nvPicPr>
          <p:cNvPr id="286" name="Image" descr="Image"/>
          <p:cNvPicPr>
            <a:picLocks noChangeAspect="1"/>
          </p:cNvPicPr>
          <p:nvPr/>
        </p:nvPicPr>
        <p:blipFill>
          <a:blip r:embed="rId6"/>
          <a:stretch>
            <a:fillRect/>
          </a:stretch>
        </p:blipFill>
        <p:spPr>
          <a:xfrm>
            <a:off x="7026672" y="8042622"/>
            <a:ext cx="3175258" cy="379816"/>
          </a:xfrm>
          <a:prstGeom prst="rect">
            <a:avLst/>
          </a:prstGeom>
          <a:ln w="12700">
            <a:miter lim="400000"/>
          </a:ln>
        </p:spPr>
      </p:pic>
      <p:pic>
        <p:nvPicPr>
          <p:cNvPr id="287" name="Image" descr="Image"/>
          <p:cNvPicPr>
            <a:picLocks noChangeAspect="1"/>
          </p:cNvPicPr>
          <p:nvPr/>
        </p:nvPicPr>
        <p:blipFill>
          <a:blip r:embed="rId7"/>
          <a:stretch>
            <a:fillRect/>
          </a:stretch>
        </p:blipFill>
        <p:spPr>
          <a:xfrm>
            <a:off x="4519142" y="7493592"/>
            <a:ext cx="247159" cy="247159"/>
          </a:xfrm>
          <a:prstGeom prst="rect">
            <a:avLst/>
          </a:prstGeom>
          <a:ln w="12700">
            <a:miter lim="400000"/>
          </a:ln>
        </p:spPr>
      </p:pic>
      <p:sp>
        <p:nvSpPr>
          <p:cNvPr id="288" name="Line"/>
          <p:cNvSpPr/>
          <p:nvPr/>
        </p:nvSpPr>
        <p:spPr>
          <a:xfrm flipV="1">
            <a:off x="3984770" y="6229084"/>
            <a:ext cx="1" cy="616006"/>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89" name="Image" descr="Image"/>
          <p:cNvPicPr>
            <a:picLocks noChangeAspect="1"/>
          </p:cNvPicPr>
          <p:nvPr/>
        </p:nvPicPr>
        <p:blipFill>
          <a:blip r:embed="rId8"/>
          <a:stretch>
            <a:fillRect/>
          </a:stretch>
        </p:blipFill>
        <p:spPr>
          <a:xfrm>
            <a:off x="9229672" y="4385539"/>
            <a:ext cx="1359115" cy="388319"/>
          </a:xfrm>
          <a:prstGeom prst="rect">
            <a:avLst/>
          </a:prstGeom>
          <a:ln w="12700">
            <a:miter lim="400000"/>
          </a:ln>
        </p:spPr>
      </p:pic>
      <p:sp>
        <p:nvSpPr>
          <p:cNvPr id="290" name="Line"/>
          <p:cNvSpPr/>
          <p:nvPr/>
        </p:nvSpPr>
        <p:spPr>
          <a:xfrm flipV="1">
            <a:off x="6067570" y="6241784"/>
            <a:ext cx="1" cy="1077435"/>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1" name="Line"/>
          <p:cNvSpPr/>
          <p:nvPr/>
        </p:nvSpPr>
        <p:spPr>
          <a:xfrm flipV="1">
            <a:off x="8163070" y="6241784"/>
            <a:ext cx="1" cy="1697860"/>
          </a:xfrm>
          <a:prstGeom prst="line">
            <a:avLst/>
          </a:prstGeom>
          <a:ln w="254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92" name="Image" descr="Image"/>
          <p:cNvPicPr>
            <a:picLocks noChangeAspect="1"/>
          </p:cNvPicPr>
          <p:nvPr/>
        </p:nvPicPr>
        <p:blipFill>
          <a:blip r:embed="rId7"/>
          <a:stretch>
            <a:fillRect/>
          </a:stretch>
        </p:blipFill>
        <p:spPr>
          <a:xfrm>
            <a:off x="6640042" y="8090492"/>
            <a:ext cx="247159" cy="247159"/>
          </a:xfrm>
          <a:prstGeom prst="rect">
            <a:avLst/>
          </a:prstGeom>
          <a:ln w="12700">
            <a:miter lim="400000"/>
          </a:ln>
        </p:spPr>
      </p:pic>
      <p:pic>
        <p:nvPicPr>
          <p:cNvPr id="293" name="Line" descr="Line"/>
          <p:cNvPicPr>
            <a:picLocks/>
          </p:cNvPicPr>
          <p:nvPr/>
        </p:nvPicPr>
        <p:blipFill>
          <a:blip r:embed="rId9"/>
          <a:stretch>
            <a:fillRect/>
          </a:stretch>
        </p:blipFill>
        <p:spPr>
          <a:xfrm>
            <a:off x="3071954" y="6348008"/>
            <a:ext cx="621271" cy="76201"/>
          </a:xfrm>
          <a:prstGeom prst="rect">
            <a:avLst/>
          </a:prstGeom>
        </p:spPr>
      </p:pic>
      <p:pic>
        <p:nvPicPr>
          <p:cNvPr id="295" name="Line" descr="Line"/>
          <p:cNvPicPr>
            <a:picLocks/>
          </p:cNvPicPr>
          <p:nvPr/>
        </p:nvPicPr>
        <p:blipFill>
          <a:blip r:embed="rId9"/>
          <a:stretch>
            <a:fillRect/>
          </a:stretch>
        </p:blipFill>
        <p:spPr>
          <a:xfrm>
            <a:off x="4646754" y="7262408"/>
            <a:ext cx="621271" cy="76201"/>
          </a:xfrm>
          <a:prstGeom prst="rect">
            <a:avLst/>
          </a:prstGeom>
        </p:spPr>
      </p:pic>
      <p:pic>
        <p:nvPicPr>
          <p:cNvPr id="297" name="Line" descr="Line"/>
          <p:cNvPicPr>
            <a:picLocks/>
          </p:cNvPicPr>
          <p:nvPr/>
        </p:nvPicPr>
        <p:blipFill>
          <a:blip r:embed="rId10"/>
          <a:stretch>
            <a:fillRect/>
          </a:stretch>
        </p:blipFill>
        <p:spPr>
          <a:xfrm>
            <a:off x="4418154" y="6360708"/>
            <a:ext cx="1266833" cy="76201"/>
          </a:xfrm>
          <a:prstGeom prst="rect">
            <a:avLst/>
          </a:prstGeom>
        </p:spPr>
      </p:pic>
      <p:pic>
        <p:nvPicPr>
          <p:cNvPr id="299" name="Line" descr="Line"/>
          <p:cNvPicPr>
            <a:picLocks/>
          </p:cNvPicPr>
          <p:nvPr/>
        </p:nvPicPr>
        <p:blipFill>
          <a:blip r:embed="rId10"/>
          <a:stretch>
            <a:fillRect/>
          </a:stretch>
        </p:blipFill>
        <p:spPr>
          <a:xfrm>
            <a:off x="6678754" y="7821208"/>
            <a:ext cx="1266833" cy="76201"/>
          </a:xfrm>
          <a:prstGeom prst="rect">
            <a:avLst/>
          </a:prstGeom>
        </p:spPr>
      </p:pic>
      <p:pic>
        <p:nvPicPr>
          <p:cNvPr id="301" name="Line" descr="Line"/>
          <p:cNvPicPr>
            <a:picLocks/>
          </p:cNvPicPr>
          <p:nvPr/>
        </p:nvPicPr>
        <p:blipFill>
          <a:blip r:embed="rId11"/>
          <a:stretch>
            <a:fillRect/>
          </a:stretch>
        </p:blipFill>
        <p:spPr>
          <a:xfrm>
            <a:off x="6551754" y="6348008"/>
            <a:ext cx="1266833" cy="76201"/>
          </a:xfrm>
          <a:prstGeom prst="rect">
            <a:avLst/>
          </a:prstGeom>
        </p:spPr>
      </p:pic>
      <p:pic>
        <p:nvPicPr>
          <p:cNvPr id="303" name="Line" descr="Line"/>
          <p:cNvPicPr>
            <a:picLocks/>
          </p:cNvPicPr>
          <p:nvPr/>
        </p:nvPicPr>
        <p:blipFill>
          <a:blip r:embed="rId11"/>
          <a:stretch>
            <a:fillRect/>
          </a:stretch>
        </p:blipFill>
        <p:spPr>
          <a:xfrm>
            <a:off x="9010591" y="8525416"/>
            <a:ext cx="1266833" cy="7620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yntax-Guided Program Synthesis (SyGuS)"/>
          <p:cNvSpPr txBox="1">
            <a:spLocks noGrp="1"/>
          </p:cNvSpPr>
          <p:nvPr>
            <p:ph type="title"/>
          </p:nvPr>
        </p:nvSpPr>
        <p:spPr>
          <a:xfrm>
            <a:off x="927100" y="-114300"/>
            <a:ext cx="11448377" cy="2159000"/>
          </a:xfrm>
          <a:prstGeom prst="rect">
            <a:avLst/>
          </a:prstGeom>
        </p:spPr>
        <p:txBody>
          <a:bodyPr/>
          <a:lstStyle/>
          <a:p>
            <a:r>
              <a:t>Syntax-Guided Program Synthesis (SyGuS)</a:t>
            </a:r>
          </a:p>
        </p:txBody>
      </p:sp>
      <p:sp>
        <p:nvSpPr>
          <p:cNvPr id="137"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138" name="Image" descr="Image"/>
          <p:cNvPicPr>
            <a:picLocks noChangeAspect="1"/>
          </p:cNvPicPr>
          <p:nvPr/>
        </p:nvPicPr>
        <p:blipFill>
          <a:blip r:embed="rId3"/>
          <a:stretch>
            <a:fillRect/>
          </a:stretch>
        </p:blipFill>
        <p:spPr>
          <a:xfrm>
            <a:off x="542793" y="2967181"/>
            <a:ext cx="11919214" cy="435243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Examples of Models"/>
          <p:cNvSpPr txBox="1">
            <a:spLocks noGrp="1"/>
          </p:cNvSpPr>
          <p:nvPr>
            <p:ph type="title"/>
          </p:nvPr>
        </p:nvSpPr>
        <p:spPr>
          <a:prstGeom prst="rect">
            <a:avLst/>
          </a:prstGeom>
        </p:spPr>
        <p:txBody>
          <a:bodyPr/>
          <a:lstStyle>
            <a:lvl1pPr>
              <a:defRPr sz="5700"/>
            </a:lvl1pPr>
          </a:lstStyle>
          <a:p>
            <a:r>
              <a:t>Examples of Models</a:t>
            </a:r>
          </a:p>
        </p:txBody>
      </p:sp>
      <p:sp>
        <p:nvSpPr>
          <p:cNvPr id="309" name="Probabilistic context-free grammar (PCFG)"/>
          <p:cNvSpPr txBox="1">
            <a:spLocks noGrp="1"/>
          </p:cNvSpPr>
          <p:nvPr>
            <p:ph type="body" sz="quarter" idx="1"/>
          </p:nvPr>
        </p:nvSpPr>
        <p:spPr>
          <a:xfrm>
            <a:off x="952500" y="2603500"/>
            <a:ext cx="11099800" cy="1325875"/>
          </a:xfrm>
          <a:prstGeom prst="rect">
            <a:avLst/>
          </a:prstGeom>
        </p:spPr>
        <p:txBody>
          <a:bodyPr/>
          <a:lstStyle/>
          <a:p>
            <a:r>
              <a:t>Probabilistic context-free grammar (PCFG)</a:t>
            </a:r>
          </a:p>
        </p:txBody>
      </p:sp>
      <p:sp>
        <p:nvSpPr>
          <p:cNvPr id="3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311" name="Image" descr="Image"/>
          <p:cNvPicPr>
            <a:picLocks noChangeAspect="1"/>
          </p:cNvPicPr>
          <p:nvPr/>
        </p:nvPicPr>
        <p:blipFill>
          <a:blip r:embed="rId3"/>
          <a:stretch>
            <a:fillRect/>
          </a:stretch>
        </p:blipFill>
        <p:spPr>
          <a:xfrm>
            <a:off x="3948648" y="5147725"/>
            <a:ext cx="5184793" cy="2769259"/>
          </a:xfrm>
          <a:prstGeom prst="rect">
            <a:avLst/>
          </a:prstGeom>
          <a:ln w="12700">
            <a:miter lim="400000"/>
          </a:ln>
        </p:spPr>
      </p:pic>
      <p:pic>
        <p:nvPicPr>
          <p:cNvPr id="312" name="Image" descr="Image"/>
          <p:cNvPicPr>
            <a:picLocks noChangeAspect="1"/>
          </p:cNvPicPr>
          <p:nvPr/>
        </p:nvPicPr>
        <p:blipFill>
          <a:blip r:embed="rId4"/>
          <a:stretch>
            <a:fillRect/>
          </a:stretch>
        </p:blipFill>
        <p:spPr>
          <a:xfrm>
            <a:off x="6069716" y="4538974"/>
            <a:ext cx="1149061" cy="37930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Examples of Models"/>
          <p:cNvSpPr txBox="1">
            <a:spLocks noGrp="1"/>
          </p:cNvSpPr>
          <p:nvPr>
            <p:ph type="title"/>
          </p:nvPr>
        </p:nvSpPr>
        <p:spPr>
          <a:prstGeom prst="rect">
            <a:avLst/>
          </a:prstGeom>
        </p:spPr>
        <p:txBody>
          <a:bodyPr/>
          <a:lstStyle>
            <a:lvl1pPr>
              <a:defRPr sz="5700"/>
            </a:lvl1pPr>
          </a:lstStyle>
          <a:p>
            <a:r>
              <a:t>Examples of Models</a:t>
            </a:r>
          </a:p>
        </p:txBody>
      </p:sp>
      <p:sp>
        <p:nvSpPr>
          <p:cNvPr id="3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18" name="Probabilistic Higher-order Grammar (PHOG)  (the model we use)"/>
          <p:cNvSpPr txBox="1"/>
          <p:nvPr/>
        </p:nvSpPr>
        <p:spPr>
          <a:xfrm>
            <a:off x="379800" y="2183508"/>
            <a:ext cx="12143650" cy="1238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444500" indent="-444500" algn="l">
              <a:spcBef>
                <a:spcPts val="4200"/>
              </a:spcBef>
              <a:buSzPct val="145000"/>
              <a:buChar char="•"/>
              <a:defRPr sz="3000" b="0">
                <a:latin typeface="Gill Sans"/>
                <a:ea typeface="Gill Sans"/>
                <a:cs typeface="Gill Sans"/>
                <a:sym typeface="Gill Sans"/>
              </a:defRPr>
            </a:pPr>
            <a:r>
              <a:rPr u="sng"/>
              <a:t>Probabilistic Higher-order Grammar</a:t>
            </a:r>
            <a:r>
              <a:t> (PHOG)  (the model we use)</a:t>
            </a:r>
          </a:p>
        </p:txBody>
      </p:sp>
      <p:pic>
        <p:nvPicPr>
          <p:cNvPr id="319" name="Image" descr="Image"/>
          <p:cNvPicPr>
            <a:picLocks noChangeAspect="1"/>
          </p:cNvPicPr>
          <p:nvPr/>
        </p:nvPicPr>
        <p:blipFill>
          <a:blip r:embed="rId3"/>
          <a:stretch>
            <a:fillRect/>
          </a:stretch>
        </p:blipFill>
        <p:spPr>
          <a:xfrm>
            <a:off x="762829" y="3243028"/>
            <a:ext cx="5613673" cy="2967927"/>
          </a:xfrm>
          <a:prstGeom prst="rect">
            <a:avLst/>
          </a:prstGeom>
          <a:ln w="12700">
            <a:miter lim="400000"/>
          </a:ln>
        </p:spPr>
      </p:pic>
      <p:pic>
        <p:nvPicPr>
          <p:cNvPr id="320" name="Image" descr="Image"/>
          <p:cNvPicPr>
            <a:picLocks noChangeAspect="1"/>
          </p:cNvPicPr>
          <p:nvPr/>
        </p:nvPicPr>
        <p:blipFill>
          <a:blip r:embed="rId4"/>
          <a:stretch>
            <a:fillRect/>
          </a:stretch>
        </p:blipFill>
        <p:spPr>
          <a:xfrm>
            <a:off x="9355658" y="5542482"/>
            <a:ext cx="3345581" cy="1683546"/>
          </a:xfrm>
          <a:prstGeom prst="rect">
            <a:avLst/>
          </a:prstGeom>
          <a:ln w="12700">
            <a:miter lim="400000"/>
          </a:ln>
        </p:spPr>
      </p:pic>
      <p:sp>
        <p:nvSpPr>
          <p:cNvPr id="321" name="Rectangle"/>
          <p:cNvSpPr/>
          <p:nvPr/>
        </p:nvSpPr>
        <p:spPr>
          <a:xfrm>
            <a:off x="9751631" y="4257695"/>
            <a:ext cx="2764082" cy="310518"/>
          </a:xfrm>
          <a:prstGeom prst="rect">
            <a:avLst/>
          </a:prstGeom>
          <a:ln w="38100">
            <a:solidFill>
              <a:schemeClr val="accent3">
                <a:hueOff val="362282"/>
                <a:satOff val="31803"/>
                <a:lumOff val="-18242"/>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22" name="Rectangle"/>
          <p:cNvSpPr/>
          <p:nvPr/>
        </p:nvSpPr>
        <p:spPr>
          <a:xfrm>
            <a:off x="9624631" y="4156095"/>
            <a:ext cx="3018082" cy="19523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23" name="Rectangle"/>
          <p:cNvSpPr/>
          <p:nvPr/>
        </p:nvSpPr>
        <p:spPr>
          <a:xfrm>
            <a:off x="9751631" y="5019695"/>
            <a:ext cx="2764082" cy="310518"/>
          </a:xfrm>
          <a:prstGeom prst="rect">
            <a:avLst/>
          </a:prstGeom>
          <a:ln w="38100">
            <a:solidFill>
              <a:schemeClr val="accent3">
                <a:hueOff val="362282"/>
                <a:satOff val="31803"/>
                <a:lumOff val="-18242"/>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24" name="Rectangle"/>
          <p:cNvSpPr/>
          <p:nvPr/>
        </p:nvSpPr>
        <p:spPr>
          <a:xfrm>
            <a:off x="9624631" y="5222895"/>
            <a:ext cx="3018082" cy="195233"/>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25" name="Line"/>
          <p:cNvSpPr/>
          <p:nvPr/>
        </p:nvSpPr>
        <p:spPr>
          <a:xfrm flipV="1">
            <a:off x="11135931" y="4552654"/>
            <a:ext cx="1" cy="494316"/>
          </a:xfrm>
          <a:prstGeom prst="line">
            <a:avLst/>
          </a:prstGeom>
          <a:ln w="25400">
            <a:solidFill>
              <a:schemeClr val="accent3">
                <a:hueOff val="362282"/>
                <a:satOff val="31803"/>
                <a:lumOff val="-18242"/>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26" name="Rectangle"/>
          <p:cNvSpPr/>
          <p:nvPr/>
        </p:nvSpPr>
        <p:spPr>
          <a:xfrm>
            <a:off x="701000" y="3940066"/>
            <a:ext cx="5737331" cy="341203"/>
          </a:xfrm>
          <a:prstGeom prst="rect">
            <a:avLst/>
          </a:prstGeom>
          <a:ln w="38100">
            <a:solidFill>
              <a:schemeClr val="accent3">
                <a:hueOff val="362282"/>
                <a:satOff val="31803"/>
                <a:lumOff val="-18242"/>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327" name="Image" descr="Image"/>
          <p:cNvPicPr>
            <a:picLocks noChangeAspect="1"/>
          </p:cNvPicPr>
          <p:nvPr/>
        </p:nvPicPr>
        <p:blipFill>
          <a:blip r:embed="rId5"/>
          <a:stretch>
            <a:fillRect/>
          </a:stretch>
        </p:blipFill>
        <p:spPr>
          <a:xfrm>
            <a:off x="7450990" y="3866155"/>
            <a:ext cx="5190599" cy="775859"/>
          </a:xfrm>
          <a:prstGeom prst="rect">
            <a:avLst/>
          </a:prstGeom>
          <a:ln w="12700">
            <a:miter lim="400000"/>
          </a:ln>
        </p:spPr>
      </p:pic>
      <p:sp>
        <p:nvSpPr>
          <p:cNvPr id="328" name="PHOG when                is  symbols at…"/>
          <p:cNvSpPr txBox="1"/>
          <p:nvPr/>
        </p:nvSpPr>
        <p:spPr>
          <a:xfrm>
            <a:off x="840631" y="6331256"/>
            <a:ext cx="5128261" cy="830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b="0"/>
            </a:pPr>
            <a:r>
              <a:t>PHOG when                is  symbols at </a:t>
            </a:r>
          </a:p>
          <a:p>
            <a:pPr>
              <a:defRPr b="0"/>
            </a:pPr>
            <a:r>
              <a:rPr b="1"/>
              <a:t>left sibling </a:t>
            </a:r>
            <a:r>
              <a:t>and</a:t>
            </a:r>
            <a:r>
              <a:rPr b="1"/>
              <a:t> parent</a:t>
            </a:r>
          </a:p>
        </p:txBody>
      </p:sp>
      <p:pic>
        <p:nvPicPr>
          <p:cNvPr id="329" name="Image" descr="Image"/>
          <p:cNvPicPr>
            <a:picLocks noChangeAspect="1"/>
          </p:cNvPicPr>
          <p:nvPr/>
        </p:nvPicPr>
        <p:blipFill>
          <a:blip r:embed="rId6"/>
          <a:stretch>
            <a:fillRect/>
          </a:stretch>
        </p:blipFill>
        <p:spPr>
          <a:xfrm>
            <a:off x="2802226" y="6429492"/>
            <a:ext cx="1052671" cy="241699"/>
          </a:xfrm>
          <a:prstGeom prst="rect">
            <a:avLst/>
          </a:prstGeom>
          <a:ln w="12700">
            <a:miter lim="400000"/>
          </a:ln>
        </p:spPr>
      </p:pic>
      <p:sp>
        <p:nvSpPr>
          <p:cNvPr id="330" name="Others: n-gram, a neural network-based model, log-bilinear model …"/>
          <p:cNvSpPr txBox="1"/>
          <p:nvPr/>
        </p:nvSpPr>
        <p:spPr>
          <a:xfrm>
            <a:off x="379800" y="7675982"/>
            <a:ext cx="11565333" cy="1238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44500" indent="-444500" algn="l">
              <a:spcBef>
                <a:spcPts val="4200"/>
              </a:spcBef>
              <a:buSzPct val="145000"/>
              <a:buChar char="•"/>
              <a:defRPr sz="3000" b="0">
                <a:latin typeface="Gill Sans"/>
                <a:ea typeface="Gill Sans"/>
                <a:cs typeface="Gill Sans"/>
                <a:sym typeface="Gill Sans"/>
              </a:defRPr>
            </a:lvl1pPr>
          </a:lstStyle>
          <a:p>
            <a:r>
              <a:t>Others: n-gram, a neural network-based model, log-bilinear model …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Nodes:  sentential forms…"/>
          <p:cNvSpPr txBox="1"/>
          <p:nvPr/>
        </p:nvSpPr>
        <p:spPr>
          <a:xfrm>
            <a:off x="119493" y="3517199"/>
            <a:ext cx="6748420" cy="4326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72281" indent="-472281" algn="l">
              <a:spcBef>
                <a:spcPts val="4200"/>
              </a:spcBef>
              <a:buSzPct val="145000"/>
              <a:buChar char="•"/>
              <a:defRPr sz="3400" b="0">
                <a:latin typeface="Candara"/>
                <a:ea typeface="Candara"/>
                <a:cs typeface="Candara"/>
                <a:sym typeface="Candara"/>
              </a:defRPr>
            </a:pPr>
            <a:r>
              <a:rPr dirty="0"/>
              <a:t>Nodes:  sentential forms </a:t>
            </a:r>
          </a:p>
          <a:p>
            <a:pPr marL="472281" indent="-472281" algn="l">
              <a:spcBef>
                <a:spcPts val="4200"/>
              </a:spcBef>
              <a:buSzPct val="145000"/>
              <a:buChar char="•"/>
              <a:defRPr sz="3400" b="0">
                <a:latin typeface="Candara"/>
                <a:ea typeface="Candara"/>
                <a:cs typeface="Candara"/>
                <a:sym typeface="Candara"/>
              </a:defRPr>
            </a:pPr>
            <a:r>
              <a:rPr b="1" dirty="0">
                <a:latin typeface="Helvetica"/>
                <a:ea typeface="Helvetica"/>
                <a:cs typeface="Helvetica"/>
                <a:sym typeface="Helvetica"/>
              </a:rPr>
              <a:t>s1</a:t>
            </a:r>
            <a:r>
              <a:rPr dirty="0"/>
              <a:t> → </a:t>
            </a:r>
            <a:r>
              <a:rPr b="1" dirty="0">
                <a:latin typeface="Helvetica"/>
                <a:ea typeface="Helvetica"/>
                <a:cs typeface="Helvetica"/>
                <a:sym typeface="Helvetica"/>
              </a:rPr>
              <a:t>s2</a:t>
            </a:r>
            <a:r>
              <a:rPr dirty="0"/>
              <a:t>:  </a:t>
            </a:r>
            <a:r>
              <a:rPr b="1" dirty="0">
                <a:latin typeface="Helvetica"/>
                <a:ea typeface="Helvetica"/>
                <a:cs typeface="Helvetica"/>
                <a:sym typeface="Helvetica"/>
              </a:rPr>
              <a:t>s1</a:t>
            </a:r>
            <a:r>
              <a:rPr dirty="0"/>
              <a:t> expands to </a:t>
            </a:r>
            <a:r>
              <a:rPr b="1" dirty="0">
                <a:latin typeface="Helvetica"/>
                <a:ea typeface="Helvetica"/>
                <a:cs typeface="Helvetica"/>
                <a:sym typeface="Helvetica"/>
              </a:rPr>
              <a:t>s2</a:t>
            </a:r>
            <a:r>
              <a:rPr dirty="0"/>
              <a:t> by </a:t>
            </a:r>
            <a:br>
              <a:rPr dirty="0"/>
            </a:br>
            <a:r>
              <a:rPr dirty="0"/>
              <a:t>applying a production rule </a:t>
            </a:r>
            <a:r>
              <a:rPr b="1" dirty="0">
                <a:latin typeface="Helvetica"/>
                <a:ea typeface="Helvetica"/>
                <a:cs typeface="Helvetica"/>
                <a:sym typeface="Helvetica"/>
              </a:rPr>
              <a:t>r</a:t>
            </a:r>
          </a:p>
          <a:p>
            <a:pPr marL="472281" indent="-472281" algn="l">
              <a:spcBef>
                <a:spcPts val="4200"/>
              </a:spcBef>
              <a:buSzPct val="145000"/>
              <a:buChar char="•"/>
              <a:defRPr sz="3400" b="0">
                <a:latin typeface="Candara"/>
                <a:ea typeface="Candara"/>
                <a:cs typeface="Candara"/>
                <a:sym typeface="Candara"/>
              </a:defRPr>
            </a:pPr>
            <a:r>
              <a:rPr dirty="0"/>
              <a:t>w(</a:t>
            </a:r>
            <a:r>
              <a:rPr b="1" dirty="0">
                <a:latin typeface="Helvetica"/>
                <a:ea typeface="Helvetica"/>
                <a:cs typeface="Helvetica"/>
                <a:sym typeface="Helvetica"/>
              </a:rPr>
              <a:t>s1</a:t>
            </a:r>
            <a:r>
              <a:rPr dirty="0"/>
              <a:t> → </a:t>
            </a:r>
            <a:r>
              <a:rPr b="1" dirty="0">
                <a:latin typeface="Helvetica"/>
                <a:ea typeface="Helvetica"/>
                <a:cs typeface="Helvetica"/>
                <a:sym typeface="Helvetica"/>
              </a:rPr>
              <a:t>s2</a:t>
            </a:r>
            <a:r>
              <a:rPr dirty="0"/>
              <a:t>) = </a:t>
            </a:r>
            <a:r>
              <a:rPr dirty="0">
                <a:latin typeface="Menlo"/>
                <a:ea typeface="Menlo"/>
                <a:cs typeface="Menlo"/>
                <a:sym typeface="Menlo"/>
              </a:rPr>
              <a:t>-</a:t>
            </a:r>
            <a:r>
              <a:rPr dirty="0"/>
              <a:t> log ( </a:t>
            </a:r>
            <a:r>
              <a:rPr i="1" dirty="0" err="1">
                <a:latin typeface="Times New Roman"/>
                <a:ea typeface="Times New Roman"/>
                <a:cs typeface="Times New Roman"/>
                <a:sym typeface="Times New Roman"/>
              </a:rPr>
              <a:t>Pr</a:t>
            </a:r>
            <a:r>
              <a:rPr i="1" dirty="0">
                <a:latin typeface="Times New Roman"/>
                <a:ea typeface="Times New Roman"/>
                <a:cs typeface="Times New Roman"/>
                <a:sym typeface="Times New Roman"/>
              </a:rPr>
              <a:t> </a:t>
            </a:r>
            <a:r>
              <a:rPr dirty="0"/>
              <a:t>(</a:t>
            </a:r>
            <a:r>
              <a:rPr b="1" dirty="0">
                <a:latin typeface="Helvetica"/>
                <a:ea typeface="Helvetica"/>
                <a:cs typeface="Helvetica"/>
                <a:sym typeface="Helvetica"/>
              </a:rPr>
              <a:t>r</a:t>
            </a:r>
            <a:r>
              <a:rPr dirty="0"/>
              <a:t> | </a:t>
            </a:r>
            <a:r>
              <a:rPr b="1" dirty="0">
                <a:latin typeface="Helvetica"/>
                <a:ea typeface="Helvetica"/>
                <a:cs typeface="Helvetica"/>
                <a:sym typeface="Helvetica"/>
              </a:rPr>
              <a:t>s1</a:t>
            </a:r>
            <a:r>
              <a:rPr dirty="0"/>
              <a:t>) )</a:t>
            </a:r>
          </a:p>
        </p:txBody>
      </p:sp>
      <p:sp>
        <p:nvSpPr>
          <p:cNvPr id="335" name="Guided Enumeration via Path Finding"/>
          <p:cNvSpPr txBox="1">
            <a:spLocks noGrp="1"/>
          </p:cNvSpPr>
          <p:nvPr>
            <p:ph type="title"/>
          </p:nvPr>
        </p:nvSpPr>
        <p:spPr>
          <a:xfrm>
            <a:off x="1297661" y="-133018"/>
            <a:ext cx="10409478" cy="2159001"/>
          </a:xfrm>
          <a:prstGeom prst="rect">
            <a:avLst/>
          </a:prstGeom>
        </p:spPr>
        <p:txBody>
          <a:bodyPr/>
          <a:lstStyle/>
          <a:p>
            <a:r>
              <a:t>Guided Enumeration via Path Finding</a:t>
            </a:r>
          </a:p>
        </p:txBody>
      </p:sp>
      <p:sp>
        <p:nvSpPr>
          <p:cNvPr id="336" name="Given a model,  we construct a directed graph."/>
          <p:cNvSpPr txBox="1">
            <a:spLocks noGrp="1"/>
          </p:cNvSpPr>
          <p:nvPr>
            <p:ph type="body" sz="quarter" idx="1"/>
          </p:nvPr>
        </p:nvSpPr>
        <p:spPr>
          <a:xfrm>
            <a:off x="606473" y="2172201"/>
            <a:ext cx="10940954" cy="871642"/>
          </a:xfrm>
          <a:prstGeom prst="rect">
            <a:avLst/>
          </a:prstGeom>
        </p:spPr>
        <p:txBody>
          <a:bodyPr/>
          <a:lstStyle>
            <a:lvl1pPr marL="0" indent="0">
              <a:buSzTx/>
              <a:buNone/>
              <a:defRPr sz="4000"/>
            </a:lvl1pPr>
          </a:lstStyle>
          <a:p>
            <a:r>
              <a:t>Given a model,  we construct a directed graph.</a:t>
            </a:r>
          </a:p>
        </p:txBody>
      </p:sp>
      <p:sp>
        <p:nvSpPr>
          <p:cNvPr id="3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38" name="r"/>
          <p:cNvSpPr txBox="1"/>
          <p:nvPr/>
        </p:nvSpPr>
        <p:spPr>
          <a:xfrm>
            <a:off x="1274973" y="4861426"/>
            <a:ext cx="258094"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4200"/>
              </a:spcBef>
              <a:defRPr sz="3400">
                <a:latin typeface="Helvetica"/>
                <a:ea typeface="Helvetica"/>
                <a:cs typeface="Helvetica"/>
                <a:sym typeface="Helvetica"/>
              </a:defRPr>
            </a:lvl1pPr>
          </a:lstStyle>
          <a:p>
            <a:pPr>
              <a:defRPr b="0">
                <a:latin typeface="Candara"/>
                <a:ea typeface="Candara"/>
                <a:cs typeface="Candara"/>
                <a:sym typeface="Candara"/>
              </a:defRPr>
            </a:pPr>
            <a:r>
              <a:rPr b="1" dirty="0">
                <a:latin typeface="Helvetica"/>
                <a:ea typeface="Helvetica"/>
                <a:cs typeface="Helvetica"/>
                <a:sym typeface="Helvetica"/>
              </a:rPr>
              <a:t>r</a:t>
            </a:r>
          </a:p>
        </p:txBody>
      </p:sp>
      <p:sp>
        <p:nvSpPr>
          <p:cNvPr id="339" name="r"/>
          <p:cNvSpPr txBox="1"/>
          <p:nvPr/>
        </p:nvSpPr>
        <p:spPr>
          <a:xfrm>
            <a:off x="1712949" y="6491732"/>
            <a:ext cx="258094"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spcBef>
                <a:spcPts val="4200"/>
              </a:spcBef>
              <a:defRPr sz="3400">
                <a:latin typeface="Helvetica"/>
                <a:ea typeface="Helvetica"/>
                <a:cs typeface="Helvetica"/>
                <a:sym typeface="Helvetica"/>
              </a:defRPr>
            </a:lvl1pPr>
          </a:lstStyle>
          <a:p>
            <a:pPr>
              <a:defRPr b="0">
                <a:latin typeface="Candara"/>
                <a:ea typeface="Candara"/>
                <a:cs typeface="Candara"/>
                <a:sym typeface="Candara"/>
              </a:defRPr>
            </a:pPr>
            <a:r>
              <a:rPr b="1" dirty="0">
                <a:latin typeface="Helvetica"/>
                <a:ea typeface="Helvetica"/>
                <a:cs typeface="Helvetica"/>
                <a:sym typeface="Helvetica"/>
              </a:rPr>
              <a:t>r</a:t>
            </a:r>
          </a:p>
        </p:txBody>
      </p:sp>
      <p:pic>
        <p:nvPicPr>
          <p:cNvPr id="340" name="Image" descr="Image"/>
          <p:cNvPicPr>
            <a:picLocks noChangeAspect="1"/>
          </p:cNvPicPr>
          <p:nvPr/>
        </p:nvPicPr>
        <p:blipFill>
          <a:blip r:embed="rId3"/>
          <a:stretch>
            <a:fillRect/>
          </a:stretch>
        </p:blipFill>
        <p:spPr>
          <a:xfrm>
            <a:off x="5950056" y="4032049"/>
            <a:ext cx="7054744" cy="4919365"/>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tart node:  S…"/>
          <p:cNvSpPr txBox="1"/>
          <p:nvPr/>
        </p:nvSpPr>
        <p:spPr>
          <a:xfrm>
            <a:off x="542297" y="3517900"/>
            <a:ext cx="6748420" cy="325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72281" indent="-472281" algn="l">
              <a:spcBef>
                <a:spcPts val="4200"/>
              </a:spcBef>
              <a:buSzPct val="145000"/>
              <a:buChar char="•"/>
              <a:defRPr sz="3400" b="0">
                <a:latin typeface="Candara"/>
                <a:ea typeface="Candara"/>
                <a:cs typeface="Candara"/>
                <a:sym typeface="Candara"/>
              </a:defRPr>
            </a:pPr>
            <a:r>
              <a:t>Start node:  </a:t>
            </a:r>
            <a:r>
              <a:rPr b="1">
                <a:latin typeface="Helvetica"/>
                <a:ea typeface="Helvetica"/>
                <a:cs typeface="Helvetica"/>
                <a:sym typeface="Helvetica"/>
              </a:rPr>
              <a:t>S</a:t>
            </a:r>
          </a:p>
          <a:p>
            <a:pPr marL="444499" indent="-444499" algn="l">
              <a:spcBef>
                <a:spcPts val="4200"/>
              </a:spcBef>
              <a:buSzPct val="145000"/>
              <a:buChar char="•"/>
              <a:defRPr sz="3400" b="0">
                <a:latin typeface="Candara"/>
                <a:ea typeface="Candara"/>
                <a:cs typeface="Candara"/>
                <a:sym typeface="Candara"/>
              </a:defRPr>
            </a:pPr>
            <a:r>
              <a:t>Goal nodes:  all programs </a:t>
            </a:r>
          </a:p>
          <a:p>
            <a:pPr marL="444499" indent="-444499" algn="l">
              <a:spcBef>
                <a:spcPts val="4200"/>
              </a:spcBef>
              <a:buSzPct val="145000"/>
              <a:buChar char="•"/>
              <a:defRPr sz="3400" b="0">
                <a:latin typeface="Candara"/>
                <a:ea typeface="Candara"/>
                <a:cs typeface="Candara"/>
                <a:sym typeface="Candara"/>
              </a:defRPr>
            </a:pPr>
            <a:r>
              <a:t>A </a:t>
            </a:r>
            <a:r>
              <a:rPr b="1">
                <a:latin typeface="Helvetica"/>
                <a:ea typeface="Helvetica"/>
                <a:cs typeface="Helvetica"/>
                <a:sym typeface="Helvetica"/>
              </a:rPr>
              <a:t>heuristic function</a:t>
            </a:r>
            <a:r>
              <a:t> designed to work with any model</a:t>
            </a:r>
          </a:p>
        </p:txBody>
      </p:sp>
      <p:sp>
        <p:nvSpPr>
          <p:cNvPr id="345" name="Idea:  solving a shortest pathfinding problem via A* search"/>
          <p:cNvSpPr txBox="1">
            <a:spLocks noGrp="1"/>
          </p:cNvSpPr>
          <p:nvPr>
            <p:ph type="body" sz="quarter" idx="1"/>
          </p:nvPr>
        </p:nvSpPr>
        <p:spPr>
          <a:xfrm>
            <a:off x="606473" y="2172201"/>
            <a:ext cx="11404986" cy="976706"/>
          </a:xfrm>
          <a:prstGeom prst="rect">
            <a:avLst/>
          </a:prstGeom>
        </p:spPr>
        <p:txBody>
          <a:bodyPr/>
          <a:lstStyle/>
          <a:p>
            <a:pPr marL="0" indent="0" defTabSz="455675">
              <a:spcBef>
                <a:spcPts val="3200"/>
              </a:spcBef>
              <a:buSzTx/>
              <a:buNone/>
              <a:defRPr sz="3432"/>
            </a:pPr>
            <a:r>
              <a:rPr b="1">
                <a:latin typeface="Helvetica"/>
                <a:ea typeface="Helvetica"/>
                <a:cs typeface="Helvetica"/>
                <a:sym typeface="Helvetica"/>
              </a:rPr>
              <a:t>Idea</a:t>
            </a:r>
            <a:r>
              <a:t>:  solving a shortest pathfinding problem via A* search</a:t>
            </a:r>
          </a:p>
        </p:txBody>
      </p:sp>
      <p:sp>
        <p:nvSpPr>
          <p:cNvPr id="3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347" name="Image" descr="Image"/>
          <p:cNvPicPr>
            <a:picLocks noChangeAspect="1"/>
          </p:cNvPicPr>
          <p:nvPr/>
        </p:nvPicPr>
        <p:blipFill>
          <a:blip r:embed="rId3"/>
          <a:stretch>
            <a:fillRect/>
          </a:stretch>
        </p:blipFill>
        <p:spPr>
          <a:xfrm>
            <a:off x="5805016" y="3650114"/>
            <a:ext cx="7054744" cy="4919365"/>
          </a:xfrm>
          <a:prstGeom prst="rect">
            <a:avLst/>
          </a:prstGeom>
          <a:ln w="12700">
            <a:miter lim="400000"/>
          </a:ln>
        </p:spPr>
      </p:pic>
      <p:sp>
        <p:nvSpPr>
          <p:cNvPr id="348" name="Guided Enumeration via Path Finding"/>
          <p:cNvSpPr txBox="1">
            <a:spLocks noGrp="1"/>
          </p:cNvSpPr>
          <p:nvPr>
            <p:ph type="title"/>
          </p:nvPr>
        </p:nvSpPr>
        <p:spPr>
          <a:xfrm>
            <a:off x="1297661" y="-133018"/>
            <a:ext cx="10409478" cy="2159001"/>
          </a:xfrm>
          <a:prstGeom prst="rect">
            <a:avLst/>
          </a:prstGeom>
        </p:spPr>
        <p:txBody>
          <a:bodyPr/>
          <a:lstStyle/>
          <a:p>
            <a:r>
              <a:t>Guided Enumeration via Path Finding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roblem of Overfitting"/>
          <p:cNvSpPr txBox="1">
            <a:spLocks noGrp="1"/>
          </p:cNvSpPr>
          <p:nvPr>
            <p:ph type="title"/>
          </p:nvPr>
        </p:nvSpPr>
        <p:spPr>
          <a:prstGeom prst="rect">
            <a:avLst/>
          </a:prstGeom>
        </p:spPr>
        <p:txBody>
          <a:bodyPr/>
          <a:lstStyle/>
          <a:p>
            <a:r>
              <a:t>Problem of Overfitting</a:t>
            </a:r>
          </a:p>
        </p:txBody>
      </p:sp>
      <p:sp>
        <p:nvSpPr>
          <p:cNvPr id="353" name="Suppose we are given a similar synthesis problem with the following semantic specification:…"/>
          <p:cNvSpPr txBox="1">
            <a:spLocks noGrp="1"/>
          </p:cNvSpPr>
          <p:nvPr>
            <p:ph type="body" idx="1"/>
          </p:nvPr>
        </p:nvSpPr>
        <p:spPr>
          <a:prstGeom prst="rect">
            <a:avLst/>
          </a:prstGeom>
        </p:spPr>
        <p:txBody>
          <a:bodyPr/>
          <a:lstStyle/>
          <a:p>
            <a:r>
              <a:t>Suppose we are given a similar synthesis problem with the following semantic specification:</a:t>
            </a:r>
          </a:p>
          <a:p>
            <a:endParaRPr/>
          </a:p>
          <a:p>
            <a:pPr>
              <a:lnSpc>
                <a:spcPct val="130000"/>
              </a:lnSpc>
            </a:pPr>
            <a:r>
              <a:t>Desired solution:                          </a:t>
            </a:r>
            <a:br/>
            <a:r>
              <a:t> (the inverse of the previous solution                   </a:t>
            </a:r>
          </a:p>
        </p:txBody>
      </p:sp>
      <p:sp>
        <p:nvSpPr>
          <p:cNvPr id="3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355" name="Image" descr="Image"/>
          <p:cNvPicPr>
            <a:picLocks noChangeAspect="1"/>
          </p:cNvPicPr>
          <p:nvPr/>
        </p:nvPicPr>
        <p:blipFill>
          <a:blip r:embed="rId2"/>
          <a:stretch>
            <a:fillRect/>
          </a:stretch>
        </p:blipFill>
        <p:spPr>
          <a:xfrm>
            <a:off x="7743437" y="7002647"/>
            <a:ext cx="2138051" cy="507335"/>
          </a:xfrm>
          <a:prstGeom prst="rect">
            <a:avLst/>
          </a:prstGeom>
          <a:ln w="12700">
            <a:miter lim="400000"/>
          </a:ln>
        </p:spPr>
      </p:pic>
      <p:pic>
        <p:nvPicPr>
          <p:cNvPr id="356" name="Image" descr="Image"/>
          <p:cNvPicPr>
            <a:picLocks noChangeAspect="1"/>
          </p:cNvPicPr>
          <p:nvPr/>
        </p:nvPicPr>
        <p:blipFill>
          <a:blip r:embed="rId3"/>
          <a:stretch>
            <a:fillRect/>
          </a:stretch>
        </p:blipFill>
        <p:spPr>
          <a:xfrm>
            <a:off x="3676650" y="5376124"/>
            <a:ext cx="6367280" cy="545768"/>
          </a:xfrm>
          <a:prstGeom prst="rect">
            <a:avLst/>
          </a:prstGeom>
          <a:ln w="12700">
            <a:miter lim="400000"/>
          </a:ln>
        </p:spPr>
      </p:pic>
      <p:pic>
        <p:nvPicPr>
          <p:cNvPr id="357" name="Image" descr="Image"/>
          <p:cNvPicPr>
            <a:picLocks noChangeAspect="1"/>
          </p:cNvPicPr>
          <p:nvPr/>
        </p:nvPicPr>
        <p:blipFill>
          <a:blip r:embed="rId4"/>
          <a:stretch>
            <a:fillRect/>
          </a:stretch>
        </p:blipFill>
        <p:spPr>
          <a:xfrm>
            <a:off x="4412377" y="6496319"/>
            <a:ext cx="2370048" cy="38630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uppose we want to complete                          (node (1))…"/>
          <p:cNvSpPr txBox="1">
            <a:spLocks noGrp="1"/>
          </p:cNvSpPr>
          <p:nvPr>
            <p:ph type="body" sz="quarter" idx="1"/>
          </p:nvPr>
        </p:nvSpPr>
        <p:spPr>
          <a:xfrm>
            <a:off x="952500" y="2095500"/>
            <a:ext cx="11099800" cy="2051515"/>
          </a:xfrm>
          <a:prstGeom prst="rect">
            <a:avLst/>
          </a:prstGeom>
        </p:spPr>
        <p:txBody>
          <a:bodyPr/>
          <a:lstStyle/>
          <a:p>
            <a:r>
              <a:rPr dirty="0"/>
              <a:t>Suppose we want to complete                          </a:t>
            </a:r>
            <a:r>
              <a:rPr lang="en-US" dirty="0"/>
              <a:t>  </a:t>
            </a:r>
            <a:r>
              <a:rPr sz="2600" dirty="0"/>
              <a:t>(node </a:t>
            </a:r>
            <a:r>
              <a:rPr sz="2600" b="1" dirty="0">
                <a:latin typeface="Helvetica"/>
                <a:ea typeface="Helvetica"/>
                <a:cs typeface="Helvetica"/>
                <a:sym typeface="Helvetica"/>
              </a:rPr>
              <a:t>(1)</a:t>
            </a:r>
            <a:r>
              <a:rPr sz="2600" dirty="0"/>
              <a:t>)</a:t>
            </a:r>
          </a:p>
          <a:p>
            <a:r>
              <a:rPr dirty="0"/>
              <a:t>Search is not guided toward the solution </a:t>
            </a:r>
            <a:r>
              <a:rPr sz="2600" dirty="0"/>
              <a:t>(node </a:t>
            </a:r>
            <a:r>
              <a:rPr sz="2600" b="1" dirty="0">
                <a:latin typeface="Helvetica"/>
                <a:ea typeface="Helvetica"/>
                <a:cs typeface="Helvetica"/>
                <a:sym typeface="Helvetica"/>
              </a:rPr>
              <a:t>(2)</a:t>
            </a:r>
            <a:r>
              <a:rPr sz="2600" dirty="0"/>
              <a:t> is chosen instead of </a:t>
            </a:r>
            <a:r>
              <a:rPr sz="2600" b="1" dirty="0">
                <a:latin typeface="Helvetica"/>
                <a:ea typeface="Helvetica"/>
                <a:cs typeface="Helvetica"/>
                <a:sym typeface="Helvetica"/>
              </a:rPr>
              <a:t>(3)</a:t>
            </a:r>
            <a:r>
              <a:rPr sz="2600" dirty="0"/>
              <a:t> ).</a:t>
            </a:r>
          </a:p>
        </p:txBody>
      </p:sp>
      <p:sp>
        <p:nvSpPr>
          <p:cNvPr id="360" name="Problem of Overfitting"/>
          <p:cNvSpPr txBox="1">
            <a:spLocks noGrp="1"/>
          </p:cNvSpPr>
          <p:nvPr>
            <p:ph type="title"/>
          </p:nvPr>
        </p:nvSpPr>
        <p:spPr>
          <a:prstGeom prst="rect">
            <a:avLst/>
          </a:prstGeom>
        </p:spPr>
        <p:txBody>
          <a:bodyPr/>
          <a:lstStyle/>
          <a:p>
            <a:r>
              <a:t>Problem of Overfitting</a:t>
            </a:r>
          </a:p>
        </p:txBody>
      </p:sp>
      <p:pic>
        <p:nvPicPr>
          <p:cNvPr id="361" name="Image" descr="Image"/>
          <p:cNvPicPr>
            <a:picLocks noChangeAspect="1"/>
          </p:cNvPicPr>
          <p:nvPr/>
        </p:nvPicPr>
        <p:blipFill>
          <a:blip r:embed="rId2"/>
          <a:stretch>
            <a:fillRect/>
          </a:stretch>
        </p:blipFill>
        <p:spPr>
          <a:xfrm>
            <a:off x="6502400" y="2284725"/>
            <a:ext cx="1960463" cy="357327"/>
          </a:xfrm>
          <a:prstGeom prst="rect">
            <a:avLst/>
          </a:prstGeom>
          <a:ln w="12700">
            <a:miter lim="400000"/>
          </a:ln>
        </p:spPr>
      </p:pic>
      <p:pic>
        <p:nvPicPr>
          <p:cNvPr id="362" name="Image" descr="Image"/>
          <p:cNvPicPr>
            <a:picLocks noChangeAspect="1"/>
          </p:cNvPicPr>
          <p:nvPr/>
        </p:nvPicPr>
        <p:blipFill>
          <a:blip r:embed="rId3"/>
          <a:stretch>
            <a:fillRect/>
          </a:stretch>
        </p:blipFill>
        <p:spPr>
          <a:xfrm>
            <a:off x="673638" y="4137893"/>
            <a:ext cx="3768988" cy="4083069"/>
          </a:xfrm>
          <a:prstGeom prst="rect">
            <a:avLst/>
          </a:prstGeom>
          <a:ln w="12700">
            <a:miter lim="400000"/>
          </a:ln>
        </p:spPr>
      </p:pic>
      <p:sp>
        <p:nvSpPr>
          <p:cNvPr id="363" name="PHOG sticks to syntactic information, which may lead to overfitting."/>
          <p:cNvSpPr txBox="1"/>
          <p:nvPr/>
        </p:nvSpPr>
        <p:spPr>
          <a:xfrm>
            <a:off x="952500" y="8036233"/>
            <a:ext cx="11099800" cy="755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a:bodyPr>
          <a:lstStyle>
            <a:lvl1pPr marL="444500" indent="-444500" algn="l">
              <a:spcBef>
                <a:spcPts val="4200"/>
              </a:spcBef>
              <a:buSzPct val="145000"/>
              <a:buChar char="•"/>
              <a:defRPr sz="3000" b="0">
                <a:latin typeface="Gill Sans"/>
                <a:ea typeface="Gill Sans"/>
                <a:cs typeface="Gill Sans"/>
                <a:sym typeface="Gill Sans"/>
              </a:defRPr>
            </a:lvl1pPr>
          </a:lstStyle>
          <a:p>
            <a:r>
              <a:t>PHOG sticks to syntactic information, which may lead to overfitting. </a:t>
            </a:r>
          </a:p>
        </p:txBody>
      </p:sp>
      <p:sp>
        <p:nvSpPr>
          <p:cNvPr id="364" name="Rectangle"/>
          <p:cNvSpPr/>
          <p:nvPr/>
        </p:nvSpPr>
        <p:spPr>
          <a:xfrm>
            <a:off x="731043" y="6911644"/>
            <a:ext cx="3654178" cy="341203"/>
          </a:xfrm>
          <a:prstGeom prst="rect">
            <a:avLst/>
          </a:prstGeom>
          <a:ln w="38100">
            <a:solidFill>
              <a:schemeClr val="accent3">
                <a:hueOff val="362282"/>
                <a:satOff val="31803"/>
                <a:lumOff val="-18242"/>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366" name="Image" descr="Image"/>
          <p:cNvPicPr>
            <a:picLocks noChangeAspect="1"/>
          </p:cNvPicPr>
          <p:nvPr/>
        </p:nvPicPr>
        <p:blipFill>
          <a:blip r:embed="rId4"/>
          <a:stretch>
            <a:fillRect/>
          </a:stretch>
        </p:blipFill>
        <p:spPr>
          <a:xfrm>
            <a:off x="4720112" y="4407997"/>
            <a:ext cx="7394609" cy="3167872"/>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ransfer Learning"/>
          <p:cNvSpPr txBox="1">
            <a:spLocks noGrp="1"/>
          </p:cNvSpPr>
          <p:nvPr>
            <p:ph type="title"/>
          </p:nvPr>
        </p:nvSpPr>
        <p:spPr>
          <a:prstGeom prst="rect">
            <a:avLst/>
          </a:prstGeom>
        </p:spPr>
        <p:txBody>
          <a:bodyPr/>
          <a:lstStyle/>
          <a:p>
            <a:r>
              <a:t>Transfer Learning</a:t>
            </a:r>
          </a:p>
        </p:txBody>
      </p:sp>
      <p:sp>
        <p:nvSpPr>
          <p:cNvPr id="369" name="Training data: solutions of existing synthesis problems…"/>
          <p:cNvSpPr txBox="1">
            <a:spLocks noGrp="1"/>
          </p:cNvSpPr>
          <p:nvPr>
            <p:ph type="body" sz="half" idx="1"/>
          </p:nvPr>
        </p:nvSpPr>
        <p:spPr>
          <a:xfrm>
            <a:off x="952500" y="4336998"/>
            <a:ext cx="11099800" cy="4553002"/>
          </a:xfrm>
          <a:prstGeom prst="rect">
            <a:avLst/>
          </a:prstGeom>
        </p:spPr>
        <p:txBody>
          <a:bodyPr/>
          <a:lstStyle/>
          <a:p>
            <a:r>
              <a:t>Training data: solutions of existing synthesis problems </a:t>
            </a:r>
          </a:p>
          <a:p>
            <a:r>
              <a:t>Testing data: solutions of unseen synthesis problems </a:t>
            </a:r>
          </a:p>
          <a:p>
            <a:r>
              <a:t>They may follow different probability distributions because of diverse semantic specifications. </a:t>
            </a:r>
          </a:p>
          <a:p>
            <a:r>
              <a:t>Transfer learning reduces discrepancy between the probability distributions of training and testing data </a:t>
            </a:r>
          </a:p>
        </p:txBody>
      </p:sp>
      <p:sp>
        <p:nvSpPr>
          <p:cNvPr id="3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pic>
        <p:nvPicPr>
          <p:cNvPr id="371" name="Image" descr="Image"/>
          <p:cNvPicPr>
            <a:picLocks noChangeAspect="1"/>
          </p:cNvPicPr>
          <p:nvPr/>
        </p:nvPicPr>
        <p:blipFill>
          <a:blip r:embed="rId3"/>
          <a:stretch>
            <a:fillRect/>
          </a:stretch>
        </p:blipFill>
        <p:spPr>
          <a:xfrm>
            <a:off x="4368296" y="1773482"/>
            <a:ext cx="4108497" cy="2541676"/>
          </a:xfrm>
          <a:prstGeom prst="rect">
            <a:avLst/>
          </a:prstGeom>
          <a:ln w="12700">
            <a:solidFill>
              <a:srgbClr val="000000"/>
            </a:solidFill>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Transfer Learning using Common Features"/>
          <p:cNvSpPr txBox="1">
            <a:spLocks noGrp="1"/>
          </p:cNvSpPr>
          <p:nvPr>
            <p:ph type="title"/>
          </p:nvPr>
        </p:nvSpPr>
        <p:spPr>
          <a:prstGeom prst="rect">
            <a:avLst/>
          </a:prstGeom>
        </p:spPr>
        <p:txBody>
          <a:bodyPr/>
          <a:lstStyle>
            <a:lvl1pPr>
              <a:defRPr sz="4500"/>
            </a:lvl1pPr>
          </a:lstStyle>
          <a:p>
            <a:r>
              <a:t>Transfer Learning using Common Features</a:t>
            </a:r>
          </a:p>
        </p:txBody>
      </p:sp>
      <p:sp>
        <p:nvSpPr>
          <p:cNvPr id="376" name="Spec:…"/>
          <p:cNvSpPr txBox="1">
            <a:spLocks noGrp="1"/>
          </p:cNvSpPr>
          <p:nvPr>
            <p:ph type="body" idx="1"/>
          </p:nvPr>
        </p:nvSpPr>
        <p:spPr>
          <a:xfrm>
            <a:off x="952500" y="1850173"/>
            <a:ext cx="11099800" cy="6286501"/>
          </a:xfrm>
          <a:prstGeom prst="rect">
            <a:avLst/>
          </a:prstGeom>
        </p:spPr>
        <p:txBody>
          <a:bodyPr/>
          <a:lstStyle/>
          <a:p>
            <a:r>
              <a:t>Spec:</a:t>
            </a:r>
          </a:p>
          <a:p>
            <a:pPr lvl="1"/>
            <a:r>
              <a:t>Solution:</a:t>
            </a:r>
          </a:p>
          <a:p>
            <a:endParaRPr/>
          </a:p>
          <a:p>
            <a:r>
              <a:t>Spec: </a:t>
            </a:r>
          </a:p>
          <a:p>
            <a:pPr lvl="1"/>
            <a:r>
              <a:t>Solution: </a:t>
            </a:r>
          </a:p>
        </p:txBody>
      </p:sp>
      <p:sp>
        <p:nvSpPr>
          <p:cNvPr id="3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378" name="Image" descr="Image"/>
          <p:cNvPicPr>
            <a:picLocks noChangeAspect="1"/>
          </p:cNvPicPr>
          <p:nvPr/>
        </p:nvPicPr>
        <p:blipFill>
          <a:blip r:embed="rId2"/>
          <a:stretch>
            <a:fillRect/>
          </a:stretch>
        </p:blipFill>
        <p:spPr>
          <a:xfrm>
            <a:off x="2387999" y="5682288"/>
            <a:ext cx="7454366" cy="638947"/>
          </a:xfrm>
          <a:prstGeom prst="rect">
            <a:avLst/>
          </a:prstGeom>
          <a:ln w="12700">
            <a:miter lim="400000"/>
          </a:ln>
        </p:spPr>
      </p:pic>
      <p:pic>
        <p:nvPicPr>
          <p:cNvPr id="379" name="Image" descr="Image"/>
          <p:cNvPicPr>
            <a:picLocks noChangeAspect="1"/>
          </p:cNvPicPr>
          <p:nvPr/>
        </p:nvPicPr>
        <p:blipFill>
          <a:blip r:embed="rId3"/>
          <a:stretch>
            <a:fillRect/>
          </a:stretch>
        </p:blipFill>
        <p:spPr>
          <a:xfrm>
            <a:off x="2312348" y="2689761"/>
            <a:ext cx="9012771" cy="670718"/>
          </a:xfrm>
          <a:prstGeom prst="rect">
            <a:avLst/>
          </a:prstGeom>
          <a:ln w="12700">
            <a:miter lim="400000"/>
          </a:ln>
        </p:spPr>
      </p:pic>
      <p:grpSp>
        <p:nvGrpSpPr>
          <p:cNvPr id="382" name="A constant string appearing in the inputs"/>
          <p:cNvGrpSpPr/>
          <p:nvPr/>
        </p:nvGrpSpPr>
        <p:grpSpPr>
          <a:xfrm>
            <a:off x="2360117" y="4071312"/>
            <a:ext cx="3317876" cy="1378914"/>
            <a:chOff x="0" y="-102653"/>
            <a:chExt cx="3317875" cy="1378912"/>
          </a:xfrm>
        </p:grpSpPr>
        <p:sp>
          <p:nvSpPr>
            <p:cNvPr id="381" name="A constant string appearing in the inputs"/>
            <p:cNvSpPr/>
            <p:nvPr/>
          </p:nvSpPr>
          <p:spPr>
            <a:xfrm>
              <a:off x="19050" y="51105"/>
              <a:ext cx="3279775" cy="1225154"/>
            </a:xfrm>
            <a:custGeom>
              <a:avLst/>
              <a:gdLst/>
              <a:ahLst/>
              <a:cxnLst>
                <a:cxn ang="0">
                  <a:pos x="wd2" y="hd2"/>
                </a:cxn>
                <a:cxn ang="5400000">
                  <a:pos x="wd2" y="hd2"/>
                </a:cxn>
                <a:cxn ang="10800000">
                  <a:pos x="wd2" y="hd2"/>
                </a:cxn>
                <a:cxn ang="16200000">
                  <a:pos x="wd2" y="hd2"/>
                </a:cxn>
              </a:cxnLst>
              <a:rect l="0" t="0" r="r" b="b"/>
              <a:pathLst>
                <a:path w="21600" h="21600" extrusionOk="0">
                  <a:moveTo>
                    <a:pt x="20162" y="0"/>
                  </a:moveTo>
                  <a:lnTo>
                    <a:pt x="19125" y="6920"/>
                  </a:lnTo>
                  <a:lnTo>
                    <a:pt x="520" y="6920"/>
                  </a:lnTo>
                  <a:cubicBezTo>
                    <a:pt x="233" y="6920"/>
                    <a:pt x="0" y="7545"/>
                    <a:pt x="0" y="8313"/>
                  </a:cubicBezTo>
                  <a:lnTo>
                    <a:pt x="0" y="20215"/>
                  </a:lnTo>
                  <a:cubicBezTo>
                    <a:pt x="0" y="20982"/>
                    <a:pt x="233" y="21600"/>
                    <a:pt x="520" y="21600"/>
                  </a:cubicBezTo>
                  <a:lnTo>
                    <a:pt x="21080" y="21600"/>
                  </a:lnTo>
                  <a:cubicBezTo>
                    <a:pt x="21367" y="21600"/>
                    <a:pt x="21600" y="20982"/>
                    <a:pt x="21600" y="20215"/>
                  </a:cubicBezTo>
                  <a:lnTo>
                    <a:pt x="21600" y="8313"/>
                  </a:lnTo>
                  <a:cubicBezTo>
                    <a:pt x="21600" y="7672"/>
                    <a:pt x="21433" y="7158"/>
                    <a:pt x="21213" y="6997"/>
                  </a:cubicBezTo>
                  <a:lnTo>
                    <a:pt x="20162"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inputs</a:t>
              </a:r>
            </a:p>
          </p:txBody>
        </p:sp>
        <p:pic>
          <p:nvPicPr>
            <p:cNvPr id="380" name="A constant string appearing in the inputs A constant string appearing in the inputs" descr="A constant string appearing in the inputs A constant string appearing in the inputs"/>
            <p:cNvPicPr>
              <a:picLocks/>
            </p:cNvPicPr>
            <p:nvPr/>
          </p:nvPicPr>
          <p:blipFill>
            <a:blip r:embed="rId4"/>
            <a:stretch>
              <a:fillRect/>
            </a:stretch>
          </p:blipFill>
          <p:spPr>
            <a:xfrm>
              <a:off x="0" y="-102653"/>
              <a:ext cx="3317875" cy="1295310"/>
            </a:xfrm>
            <a:prstGeom prst="rect">
              <a:avLst/>
            </a:prstGeom>
            <a:effectLst/>
          </p:spPr>
        </p:pic>
      </p:grpSp>
      <p:grpSp>
        <p:nvGrpSpPr>
          <p:cNvPr id="385" name="A constant string appearing in the outputs"/>
          <p:cNvGrpSpPr/>
          <p:nvPr/>
        </p:nvGrpSpPr>
        <p:grpSpPr>
          <a:xfrm>
            <a:off x="6319954" y="4203389"/>
            <a:ext cx="3584974" cy="1217413"/>
            <a:chOff x="0" y="0"/>
            <a:chExt cx="3584972" cy="1217411"/>
          </a:xfrm>
        </p:grpSpPr>
        <p:sp>
          <p:nvSpPr>
            <p:cNvPr id="384" name="A constant string appearing in the outputs"/>
            <p:cNvSpPr/>
            <p:nvPr/>
          </p:nvSpPr>
          <p:spPr>
            <a:xfrm>
              <a:off x="19050" y="5354"/>
              <a:ext cx="3546872" cy="1212057"/>
            </a:xfrm>
            <a:custGeom>
              <a:avLst/>
              <a:gdLst/>
              <a:ahLst/>
              <a:cxnLst>
                <a:cxn ang="0">
                  <a:pos x="wd2" y="hd2"/>
                </a:cxn>
                <a:cxn ang="5400000">
                  <a:pos x="wd2" y="hd2"/>
                </a:cxn>
                <a:cxn ang="10800000">
                  <a:pos x="wd2" y="hd2"/>
                </a:cxn>
                <a:cxn ang="16200000">
                  <a:pos x="wd2" y="hd2"/>
                </a:cxn>
              </a:cxnLst>
              <a:rect l="0" t="0" r="r" b="b"/>
              <a:pathLst>
                <a:path w="21600" h="21600" extrusionOk="0">
                  <a:moveTo>
                    <a:pt x="114" y="0"/>
                  </a:moveTo>
                  <a:lnTo>
                    <a:pt x="53" y="7561"/>
                  </a:lnTo>
                  <a:cubicBezTo>
                    <a:pt x="22" y="7746"/>
                    <a:pt x="0" y="7949"/>
                    <a:pt x="0" y="8169"/>
                  </a:cubicBezTo>
                  <a:lnTo>
                    <a:pt x="0" y="20200"/>
                  </a:lnTo>
                  <a:cubicBezTo>
                    <a:pt x="0" y="20975"/>
                    <a:pt x="216" y="21600"/>
                    <a:pt x="481" y="21600"/>
                  </a:cubicBezTo>
                  <a:lnTo>
                    <a:pt x="21119" y="21600"/>
                  </a:lnTo>
                  <a:cubicBezTo>
                    <a:pt x="21384" y="21600"/>
                    <a:pt x="21600" y="20975"/>
                    <a:pt x="21600" y="20200"/>
                  </a:cubicBezTo>
                  <a:lnTo>
                    <a:pt x="21600" y="8169"/>
                  </a:lnTo>
                  <a:cubicBezTo>
                    <a:pt x="21600" y="7393"/>
                    <a:pt x="21384" y="6761"/>
                    <a:pt x="21119" y="6761"/>
                  </a:cubicBezTo>
                  <a:lnTo>
                    <a:pt x="790" y="6761"/>
                  </a:lnTo>
                  <a:lnTo>
                    <a:pt x="114"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outputs</a:t>
              </a:r>
            </a:p>
          </p:txBody>
        </p:sp>
        <p:pic>
          <p:nvPicPr>
            <p:cNvPr id="383" name="A constant string appearing in the outputs A constant string appearing in the outputs" descr="A constant string appearing in the outputs A constant string appearing in the outputs"/>
            <p:cNvPicPr>
              <a:picLocks/>
            </p:cNvPicPr>
            <p:nvPr/>
          </p:nvPicPr>
          <p:blipFill>
            <a:blip r:embed="rId5"/>
            <a:stretch>
              <a:fillRect/>
            </a:stretch>
          </p:blipFill>
          <p:spPr>
            <a:xfrm>
              <a:off x="0" y="0"/>
              <a:ext cx="3584972" cy="962275"/>
            </a:xfrm>
            <a:prstGeom prst="rect">
              <a:avLst/>
            </a:prstGeom>
            <a:effectLst/>
          </p:spPr>
        </p:pic>
      </p:grpSp>
      <p:pic>
        <p:nvPicPr>
          <p:cNvPr id="386" name="Image" descr="Image"/>
          <p:cNvPicPr>
            <a:picLocks noChangeAspect="1"/>
          </p:cNvPicPr>
          <p:nvPr/>
        </p:nvPicPr>
        <p:blipFill>
          <a:blip r:embed="rId6"/>
          <a:stretch>
            <a:fillRect/>
          </a:stretch>
        </p:blipFill>
        <p:spPr>
          <a:xfrm>
            <a:off x="3797729" y="3754529"/>
            <a:ext cx="2895601" cy="469901"/>
          </a:xfrm>
          <a:prstGeom prst="rect">
            <a:avLst/>
          </a:prstGeom>
          <a:ln w="12700">
            <a:miter lim="400000"/>
          </a:ln>
        </p:spPr>
      </p:pic>
      <p:pic>
        <p:nvPicPr>
          <p:cNvPr id="387" name="Image" descr="Image"/>
          <p:cNvPicPr>
            <a:picLocks noChangeAspect="1"/>
          </p:cNvPicPr>
          <p:nvPr/>
        </p:nvPicPr>
        <p:blipFill>
          <a:blip r:embed="rId7"/>
          <a:stretch>
            <a:fillRect/>
          </a:stretch>
        </p:blipFill>
        <p:spPr>
          <a:xfrm>
            <a:off x="3847961" y="6728728"/>
            <a:ext cx="2882901" cy="469901"/>
          </a:xfrm>
          <a:prstGeom prst="rect">
            <a:avLst/>
          </a:prstGeom>
          <a:ln w="12700">
            <a:miter lim="400000"/>
          </a:ln>
        </p:spPr>
      </p:pic>
      <p:grpSp>
        <p:nvGrpSpPr>
          <p:cNvPr id="390" name="A constant string appearing in the inputs"/>
          <p:cNvGrpSpPr/>
          <p:nvPr/>
        </p:nvGrpSpPr>
        <p:grpSpPr>
          <a:xfrm>
            <a:off x="2360315" y="7071279"/>
            <a:ext cx="3317480" cy="1401547"/>
            <a:chOff x="-81" y="-125254"/>
            <a:chExt cx="3317479" cy="1401546"/>
          </a:xfrm>
        </p:grpSpPr>
        <p:sp>
          <p:nvSpPr>
            <p:cNvPr id="389" name="A constant string appearing in the inputs"/>
            <p:cNvSpPr/>
            <p:nvPr/>
          </p:nvSpPr>
          <p:spPr>
            <a:xfrm>
              <a:off x="19050" y="51138"/>
              <a:ext cx="3279379" cy="1225154"/>
            </a:xfrm>
            <a:custGeom>
              <a:avLst/>
              <a:gdLst/>
              <a:ahLst/>
              <a:cxnLst>
                <a:cxn ang="0">
                  <a:pos x="wd2" y="hd2"/>
                </a:cxn>
                <a:cxn ang="5400000">
                  <a:pos x="wd2" y="hd2"/>
                </a:cxn>
                <a:cxn ang="10800000">
                  <a:pos x="wd2" y="hd2"/>
                </a:cxn>
                <a:cxn ang="16200000">
                  <a:pos x="wd2" y="hd2"/>
                </a:cxn>
              </a:cxnLst>
              <a:rect l="0" t="0" r="r" b="b"/>
              <a:pathLst>
                <a:path w="21600" h="21600" extrusionOk="0">
                  <a:moveTo>
                    <a:pt x="20165" y="0"/>
                  </a:moveTo>
                  <a:lnTo>
                    <a:pt x="19127" y="6920"/>
                  </a:lnTo>
                  <a:lnTo>
                    <a:pt x="520" y="6920"/>
                  </a:lnTo>
                  <a:cubicBezTo>
                    <a:pt x="233" y="6920"/>
                    <a:pt x="0" y="7545"/>
                    <a:pt x="0" y="8313"/>
                  </a:cubicBezTo>
                  <a:lnTo>
                    <a:pt x="0" y="20215"/>
                  </a:lnTo>
                  <a:cubicBezTo>
                    <a:pt x="0" y="20982"/>
                    <a:pt x="233" y="21600"/>
                    <a:pt x="520" y="21600"/>
                  </a:cubicBezTo>
                  <a:lnTo>
                    <a:pt x="21080" y="21600"/>
                  </a:lnTo>
                  <a:cubicBezTo>
                    <a:pt x="21367" y="21600"/>
                    <a:pt x="21600" y="20982"/>
                    <a:pt x="21600" y="20215"/>
                  </a:cubicBezTo>
                  <a:lnTo>
                    <a:pt x="21600" y="8313"/>
                  </a:lnTo>
                  <a:cubicBezTo>
                    <a:pt x="21600" y="7670"/>
                    <a:pt x="21434" y="7149"/>
                    <a:pt x="21213" y="6990"/>
                  </a:cubicBezTo>
                  <a:lnTo>
                    <a:pt x="20165"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inputs</a:t>
              </a:r>
            </a:p>
          </p:txBody>
        </p:sp>
        <p:pic>
          <p:nvPicPr>
            <p:cNvPr id="388" name="A constant string appearing in the inputs A constant string appearing in the inputs" descr="A constant string appearing in the inputs A constant string appearing in the inputs"/>
            <p:cNvPicPr>
              <a:picLocks/>
            </p:cNvPicPr>
            <p:nvPr/>
          </p:nvPicPr>
          <p:blipFill>
            <a:blip r:embed="rId8"/>
            <a:stretch>
              <a:fillRect/>
            </a:stretch>
          </p:blipFill>
          <p:spPr>
            <a:xfrm>
              <a:off x="-81" y="-125254"/>
              <a:ext cx="3317479" cy="1295342"/>
            </a:xfrm>
            <a:prstGeom prst="rect">
              <a:avLst/>
            </a:prstGeom>
            <a:effectLst/>
          </p:spPr>
        </p:pic>
      </p:grpSp>
      <p:grpSp>
        <p:nvGrpSpPr>
          <p:cNvPr id="393" name="A constant string appearing in the outputs"/>
          <p:cNvGrpSpPr/>
          <p:nvPr/>
        </p:nvGrpSpPr>
        <p:grpSpPr>
          <a:xfrm>
            <a:off x="6300904" y="7053575"/>
            <a:ext cx="3584974" cy="1389827"/>
            <a:chOff x="-19050" y="-172414"/>
            <a:chExt cx="3584972" cy="1389825"/>
          </a:xfrm>
        </p:grpSpPr>
        <p:sp>
          <p:nvSpPr>
            <p:cNvPr id="392" name="A constant string appearing in the outputs"/>
            <p:cNvSpPr/>
            <p:nvPr/>
          </p:nvSpPr>
          <p:spPr>
            <a:xfrm>
              <a:off x="19050" y="5354"/>
              <a:ext cx="3546872" cy="1212057"/>
            </a:xfrm>
            <a:custGeom>
              <a:avLst/>
              <a:gdLst/>
              <a:ahLst/>
              <a:cxnLst>
                <a:cxn ang="0">
                  <a:pos x="wd2" y="hd2"/>
                </a:cxn>
                <a:cxn ang="5400000">
                  <a:pos x="wd2" y="hd2"/>
                </a:cxn>
                <a:cxn ang="10800000">
                  <a:pos x="wd2" y="hd2"/>
                </a:cxn>
                <a:cxn ang="16200000">
                  <a:pos x="wd2" y="hd2"/>
                </a:cxn>
              </a:cxnLst>
              <a:rect l="0" t="0" r="r" b="b"/>
              <a:pathLst>
                <a:path w="21600" h="21600" extrusionOk="0">
                  <a:moveTo>
                    <a:pt x="114" y="0"/>
                  </a:moveTo>
                  <a:lnTo>
                    <a:pt x="53" y="7561"/>
                  </a:lnTo>
                  <a:cubicBezTo>
                    <a:pt x="22" y="7746"/>
                    <a:pt x="0" y="7949"/>
                    <a:pt x="0" y="8169"/>
                  </a:cubicBezTo>
                  <a:lnTo>
                    <a:pt x="0" y="20200"/>
                  </a:lnTo>
                  <a:cubicBezTo>
                    <a:pt x="0" y="20975"/>
                    <a:pt x="216" y="21600"/>
                    <a:pt x="481" y="21600"/>
                  </a:cubicBezTo>
                  <a:lnTo>
                    <a:pt x="21119" y="21600"/>
                  </a:lnTo>
                  <a:cubicBezTo>
                    <a:pt x="21384" y="21600"/>
                    <a:pt x="21600" y="20975"/>
                    <a:pt x="21600" y="20200"/>
                  </a:cubicBezTo>
                  <a:lnTo>
                    <a:pt x="21600" y="8169"/>
                  </a:lnTo>
                  <a:cubicBezTo>
                    <a:pt x="21600" y="7393"/>
                    <a:pt x="21384" y="6761"/>
                    <a:pt x="21119" y="6761"/>
                  </a:cubicBezTo>
                  <a:lnTo>
                    <a:pt x="790" y="6761"/>
                  </a:lnTo>
                  <a:lnTo>
                    <a:pt x="114"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outputs</a:t>
              </a:r>
            </a:p>
          </p:txBody>
        </p:sp>
        <p:pic>
          <p:nvPicPr>
            <p:cNvPr id="391" name="A constant string appearing in the outputs A constant string appearing in the outputs" descr="A constant string appearing in the outputs A constant string appearing in the outputs"/>
            <p:cNvPicPr>
              <a:picLocks/>
            </p:cNvPicPr>
            <p:nvPr/>
          </p:nvPicPr>
          <p:blipFill>
            <a:blip r:embed="rId5"/>
            <a:stretch>
              <a:fillRect/>
            </a:stretch>
          </p:blipFill>
          <p:spPr>
            <a:xfrm>
              <a:off x="-19050" y="-172414"/>
              <a:ext cx="3584972" cy="1236461"/>
            </a:xfrm>
            <a:prstGeom prst="rect">
              <a:avLst/>
            </a:prstGeom>
            <a:effectLst/>
          </p:spPr>
        </p:pic>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pec:…"/>
          <p:cNvSpPr txBox="1">
            <a:spLocks noGrp="1"/>
          </p:cNvSpPr>
          <p:nvPr>
            <p:ph type="body" idx="1"/>
          </p:nvPr>
        </p:nvSpPr>
        <p:spPr>
          <a:xfrm>
            <a:off x="908050" y="2123814"/>
            <a:ext cx="11099800" cy="6286500"/>
          </a:xfrm>
          <a:prstGeom prst="rect">
            <a:avLst/>
          </a:prstGeom>
        </p:spPr>
        <p:txBody>
          <a:bodyPr/>
          <a:lstStyle/>
          <a:p>
            <a:r>
              <a:rPr dirty="0"/>
              <a:t>Spec:</a:t>
            </a:r>
          </a:p>
          <a:p>
            <a:pPr lvl="1"/>
            <a:r>
              <a:rPr dirty="0"/>
              <a:t> </a:t>
            </a:r>
          </a:p>
          <a:p>
            <a:endParaRPr dirty="0"/>
          </a:p>
          <a:p>
            <a:r>
              <a:rPr dirty="0"/>
              <a:t>Spec: </a:t>
            </a:r>
          </a:p>
        </p:txBody>
      </p:sp>
      <p:sp>
        <p:nvSpPr>
          <p:cNvPr id="3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pic>
        <p:nvPicPr>
          <p:cNvPr id="397" name="Image" descr="Image"/>
          <p:cNvPicPr>
            <a:picLocks noChangeAspect="1"/>
          </p:cNvPicPr>
          <p:nvPr/>
        </p:nvPicPr>
        <p:blipFill>
          <a:blip r:embed="rId3"/>
          <a:stretch>
            <a:fillRect/>
          </a:stretch>
        </p:blipFill>
        <p:spPr>
          <a:xfrm>
            <a:off x="2387999" y="6435615"/>
            <a:ext cx="7454366" cy="638947"/>
          </a:xfrm>
          <a:prstGeom prst="rect">
            <a:avLst/>
          </a:prstGeom>
          <a:ln w="12700">
            <a:miter lim="400000"/>
          </a:ln>
        </p:spPr>
      </p:pic>
      <p:pic>
        <p:nvPicPr>
          <p:cNvPr id="398" name="Image" descr="Image"/>
          <p:cNvPicPr>
            <a:picLocks noChangeAspect="1"/>
          </p:cNvPicPr>
          <p:nvPr/>
        </p:nvPicPr>
        <p:blipFill>
          <a:blip r:embed="rId4"/>
          <a:stretch>
            <a:fillRect/>
          </a:stretch>
        </p:blipFill>
        <p:spPr>
          <a:xfrm>
            <a:off x="2312348" y="3443087"/>
            <a:ext cx="9012771" cy="670719"/>
          </a:xfrm>
          <a:prstGeom prst="rect">
            <a:avLst/>
          </a:prstGeom>
          <a:ln w="12700">
            <a:miter lim="400000"/>
          </a:ln>
        </p:spPr>
      </p:pic>
      <p:pic>
        <p:nvPicPr>
          <p:cNvPr id="399" name="Image" descr="Image"/>
          <p:cNvPicPr>
            <a:picLocks noChangeAspect="1"/>
          </p:cNvPicPr>
          <p:nvPr/>
        </p:nvPicPr>
        <p:blipFill>
          <a:blip r:embed="rId5"/>
          <a:stretch>
            <a:fillRect/>
          </a:stretch>
        </p:blipFill>
        <p:spPr>
          <a:xfrm>
            <a:off x="2859406" y="4626908"/>
            <a:ext cx="7454367" cy="426954"/>
          </a:xfrm>
          <a:prstGeom prst="rect">
            <a:avLst/>
          </a:prstGeom>
          <a:ln w="12700">
            <a:miter lim="400000"/>
          </a:ln>
        </p:spPr>
      </p:pic>
      <p:pic>
        <p:nvPicPr>
          <p:cNvPr id="400" name="Image" descr="Image"/>
          <p:cNvPicPr>
            <a:picLocks noChangeAspect="1"/>
          </p:cNvPicPr>
          <p:nvPr/>
        </p:nvPicPr>
        <p:blipFill>
          <a:blip r:embed="rId6"/>
          <a:stretch>
            <a:fillRect/>
          </a:stretch>
        </p:blipFill>
        <p:spPr>
          <a:xfrm>
            <a:off x="2913632" y="7649457"/>
            <a:ext cx="7454366" cy="426953"/>
          </a:xfrm>
          <a:prstGeom prst="rect">
            <a:avLst/>
          </a:prstGeom>
          <a:ln w="12700">
            <a:miter lim="400000"/>
          </a:ln>
        </p:spPr>
      </p:pic>
      <p:grpSp>
        <p:nvGrpSpPr>
          <p:cNvPr id="403" name="A constant string appearing in the inputs"/>
          <p:cNvGrpSpPr/>
          <p:nvPr/>
        </p:nvGrpSpPr>
        <p:grpSpPr>
          <a:xfrm>
            <a:off x="4943133" y="4944454"/>
            <a:ext cx="3286524" cy="1323108"/>
            <a:chOff x="0" y="-100663"/>
            <a:chExt cx="3286522" cy="1323107"/>
          </a:xfrm>
        </p:grpSpPr>
        <p:sp>
          <p:nvSpPr>
            <p:cNvPr id="402" name="A constant string appearing in the inputs"/>
            <p:cNvSpPr/>
            <p:nvPr/>
          </p:nvSpPr>
          <p:spPr>
            <a:xfrm>
              <a:off x="19050" y="45709"/>
              <a:ext cx="3248422" cy="1176735"/>
            </a:xfrm>
            <a:custGeom>
              <a:avLst/>
              <a:gdLst/>
              <a:ahLst/>
              <a:cxnLst>
                <a:cxn ang="0">
                  <a:pos x="wd2" y="hd2"/>
                </a:cxn>
                <a:cxn ang="5400000">
                  <a:pos x="wd2" y="hd2"/>
                </a:cxn>
                <a:cxn ang="10800000">
                  <a:pos x="wd2" y="hd2"/>
                </a:cxn>
                <a:cxn ang="16200000">
                  <a:pos x="wd2" y="hd2"/>
                </a:cxn>
              </a:cxnLst>
              <a:rect l="0" t="0" r="r" b="b"/>
              <a:pathLst>
                <a:path w="21600" h="21600" extrusionOk="0">
                  <a:moveTo>
                    <a:pt x="19043" y="0"/>
                  </a:moveTo>
                  <a:lnTo>
                    <a:pt x="17995" y="6316"/>
                  </a:lnTo>
                  <a:lnTo>
                    <a:pt x="525" y="6316"/>
                  </a:lnTo>
                  <a:cubicBezTo>
                    <a:pt x="236" y="6316"/>
                    <a:pt x="0" y="6967"/>
                    <a:pt x="0" y="7766"/>
                  </a:cubicBezTo>
                  <a:lnTo>
                    <a:pt x="0" y="20158"/>
                  </a:lnTo>
                  <a:cubicBezTo>
                    <a:pt x="0" y="20957"/>
                    <a:pt x="236" y="21600"/>
                    <a:pt x="525" y="21600"/>
                  </a:cubicBezTo>
                  <a:lnTo>
                    <a:pt x="21077" y="21600"/>
                  </a:lnTo>
                  <a:cubicBezTo>
                    <a:pt x="21367" y="21600"/>
                    <a:pt x="21600" y="20957"/>
                    <a:pt x="21600" y="20158"/>
                  </a:cubicBezTo>
                  <a:lnTo>
                    <a:pt x="21600" y="7766"/>
                  </a:lnTo>
                  <a:cubicBezTo>
                    <a:pt x="21600" y="6967"/>
                    <a:pt x="21367" y="6316"/>
                    <a:pt x="21077" y="6316"/>
                  </a:cubicBezTo>
                  <a:lnTo>
                    <a:pt x="20093" y="6316"/>
                  </a:lnTo>
                  <a:lnTo>
                    <a:pt x="19043"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inputs</a:t>
              </a:r>
            </a:p>
          </p:txBody>
        </p:sp>
        <p:pic>
          <p:nvPicPr>
            <p:cNvPr id="401" name="A constant string appearing in the inputs A constant string appearing in the inputs" descr="A constant string appearing in the inputs A constant string appearing in the inputs"/>
            <p:cNvPicPr>
              <a:picLocks/>
            </p:cNvPicPr>
            <p:nvPr/>
          </p:nvPicPr>
          <p:blipFill>
            <a:blip r:embed="rId7"/>
            <a:stretch>
              <a:fillRect/>
            </a:stretch>
          </p:blipFill>
          <p:spPr>
            <a:xfrm>
              <a:off x="0" y="-100663"/>
              <a:ext cx="3286522" cy="1241494"/>
            </a:xfrm>
            <a:prstGeom prst="rect">
              <a:avLst/>
            </a:prstGeom>
            <a:effectLst/>
          </p:spPr>
        </p:pic>
      </p:grpSp>
      <p:grpSp>
        <p:nvGrpSpPr>
          <p:cNvPr id="406" name="A constant string appearing in the outputs"/>
          <p:cNvGrpSpPr/>
          <p:nvPr/>
        </p:nvGrpSpPr>
        <p:grpSpPr>
          <a:xfrm>
            <a:off x="9119042" y="4994453"/>
            <a:ext cx="3584974" cy="1273109"/>
            <a:chOff x="-19050" y="-102527"/>
            <a:chExt cx="3584972" cy="1273108"/>
          </a:xfrm>
        </p:grpSpPr>
        <p:sp>
          <p:nvSpPr>
            <p:cNvPr id="405" name="A constant string appearing in the outputs"/>
            <p:cNvSpPr/>
            <p:nvPr/>
          </p:nvSpPr>
          <p:spPr>
            <a:xfrm>
              <a:off x="19050" y="40677"/>
              <a:ext cx="3546872" cy="1129904"/>
            </a:xfrm>
            <a:custGeom>
              <a:avLst/>
              <a:gdLst/>
              <a:ahLst/>
              <a:cxnLst>
                <a:cxn ang="0">
                  <a:pos x="wd2" y="hd2"/>
                </a:cxn>
                <a:cxn ang="5400000">
                  <a:pos x="wd2" y="hd2"/>
                </a:cxn>
                <a:cxn ang="10800000">
                  <a:pos x="wd2" y="hd2"/>
                </a:cxn>
                <a:cxn ang="16200000">
                  <a:pos x="wd2" y="hd2"/>
                </a:cxn>
              </a:cxnLst>
              <a:rect l="0" t="0" r="r" b="b"/>
              <a:pathLst>
                <a:path w="21600" h="21600" extrusionOk="0">
                  <a:moveTo>
                    <a:pt x="2630" y="0"/>
                  </a:moveTo>
                  <a:lnTo>
                    <a:pt x="1670" y="5683"/>
                  </a:lnTo>
                  <a:lnTo>
                    <a:pt x="481" y="5683"/>
                  </a:lnTo>
                  <a:cubicBezTo>
                    <a:pt x="216" y="5683"/>
                    <a:pt x="0" y="6360"/>
                    <a:pt x="0" y="7192"/>
                  </a:cubicBezTo>
                  <a:lnTo>
                    <a:pt x="0" y="20098"/>
                  </a:lnTo>
                  <a:cubicBezTo>
                    <a:pt x="0" y="20930"/>
                    <a:pt x="216" y="21600"/>
                    <a:pt x="481" y="21600"/>
                  </a:cubicBezTo>
                  <a:lnTo>
                    <a:pt x="21119" y="21600"/>
                  </a:lnTo>
                  <a:cubicBezTo>
                    <a:pt x="21384" y="21600"/>
                    <a:pt x="21600" y="20930"/>
                    <a:pt x="21600" y="20098"/>
                  </a:cubicBezTo>
                  <a:lnTo>
                    <a:pt x="21600" y="7192"/>
                  </a:lnTo>
                  <a:cubicBezTo>
                    <a:pt x="21600" y="6360"/>
                    <a:pt x="21384" y="5683"/>
                    <a:pt x="21119" y="5683"/>
                  </a:cubicBezTo>
                  <a:lnTo>
                    <a:pt x="3589" y="5683"/>
                  </a:lnTo>
                  <a:lnTo>
                    <a:pt x="2630" y="0"/>
                  </a:lnTo>
                  <a:close/>
                </a:path>
              </a:pathLst>
            </a:cu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defRPr sz="2200" b="0">
                  <a:latin typeface="+mn-lt"/>
                  <a:ea typeface="+mn-ea"/>
                  <a:cs typeface="+mn-cs"/>
                  <a:sym typeface="Helvetica Neue Medium"/>
                </a:defRPr>
              </a:pPr>
              <a:r>
                <a:t>A constant string appearing in the </a:t>
              </a:r>
              <a:r>
                <a:rPr b="1">
                  <a:latin typeface="Helvetica Neue"/>
                  <a:ea typeface="Helvetica Neue"/>
                  <a:cs typeface="Helvetica Neue"/>
                  <a:sym typeface="Helvetica Neue"/>
                </a:rPr>
                <a:t>outputs</a:t>
              </a:r>
            </a:p>
          </p:txBody>
        </p:sp>
        <p:pic>
          <p:nvPicPr>
            <p:cNvPr id="404" name="A constant string appearing in the outputs A constant string appearing in the outputs" descr="A constant string appearing in the outputs A constant string appearing in the outputs"/>
            <p:cNvPicPr>
              <a:picLocks/>
            </p:cNvPicPr>
            <p:nvPr/>
          </p:nvPicPr>
          <p:blipFill>
            <a:blip r:embed="rId8"/>
            <a:stretch>
              <a:fillRect/>
            </a:stretch>
          </p:blipFill>
          <p:spPr>
            <a:xfrm>
              <a:off x="-19050" y="-102527"/>
              <a:ext cx="3584972" cy="1189631"/>
            </a:xfrm>
            <a:prstGeom prst="rect">
              <a:avLst/>
            </a:prstGeom>
            <a:effectLst/>
          </p:spPr>
        </p:pic>
      </p:grpSp>
      <p:sp>
        <p:nvSpPr>
          <p:cNvPr id="407" name="Transfer Learning using Common Features"/>
          <p:cNvSpPr txBox="1">
            <a:spLocks noGrp="1"/>
          </p:cNvSpPr>
          <p:nvPr>
            <p:ph type="title"/>
          </p:nvPr>
        </p:nvSpPr>
        <p:spPr>
          <a:prstGeom prst="rect">
            <a:avLst/>
          </a:prstGeom>
        </p:spPr>
        <p:txBody>
          <a:bodyPr/>
          <a:lstStyle>
            <a:lvl1pPr>
              <a:defRPr sz="4500"/>
            </a:lvl1pPr>
          </a:lstStyle>
          <a:p>
            <a:r>
              <a:t>Transfer Learning using Common Features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ypes of Constant Strings"/>
          <p:cNvSpPr txBox="1">
            <a:spLocks noGrp="1"/>
          </p:cNvSpPr>
          <p:nvPr>
            <p:ph type="title"/>
          </p:nvPr>
        </p:nvSpPr>
        <p:spPr>
          <a:prstGeom prst="rect">
            <a:avLst/>
          </a:prstGeom>
        </p:spPr>
        <p:txBody>
          <a:bodyPr/>
          <a:lstStyle>
            <a:lvl1pPr>
              <a:defRPr sz="6000"/>
            </a:lvl1pPr>
          </a:lstStyle>
          <a:p>
            <a:r>
              <a:t>Types of Constant Strings</a:t>
            </a:r>
          </a:p>
        </p:txBody>
      </p:sp>
      <p:sp>
        <p:nvSpPr>
          <p:cNvPr id="412" name="constIO represents the set of substrings of all the strings in I ∩ O…"/>
          <p:cNvSpPr txBox="1">
            <a:spLocks noGrp="1"/>
          </p:cNvSpPr>
          <p:nvPr>
            <p:ph type="body" idx="1"/>
          </p:nvPr>
        </p:nvSpPr>
        <p:spPr>
          <a:xfrm>
            <a:off x="952500" y="2603500"/>
            <a:ext cx="11417686" cy="6286500"/>
          </a:xfrm>
          <a:prstGeom prst="rect">
            <a:avLst/>
          </a:prstGeom>
        </p:spPr>
        <p:txBody>
          <a:bodyPr/>
          <a:lstStyle/>
          <a:p>
            <a:r>
              <a:t>const</a:t>
            </a:r>
            <a:r>
              <a:rPr baseline="-5999"/>
              <a:t>IO </a:t>
            </a:r>
            <a:r>
              <a:t>represents the set of substrings of all the strings in I </a:t>
            </a:r>
            <a:r>
              <a:rPr sz="3600"/>
              <a:t>∩ </a:t>
            </a:r>
            <a:r>
              <a:t>O</a:t>
            </a:r>
          </a:p>
          <a:p>
            <a:r>
              <a:t>const</a:t>
            </a:r>
            <a:r>
              <a:rPr baseline="-5999"/>
              <a:t>I </a:t>
            </a:r>
            <a:r>
              <a:t>represents the set of substrings of all the strings in I</a:t>
            </a:r>
          </a:p>
          <a:p>
            <a:r>
              <a:t>const</a:t>
            </a:r>
            <a:r>
              <a:rPr baseline="-5999"/>
              <a:t>O </a:t>
            </a:r>
            <a:r>
              <a:t>represents the set of substrings of all the strings in O</a:t>
            </a:r>
          </a:p>
          <a:p>
            <a:r>
              <a:t>const</a:t>
            </a:r>
            <a:r>
              <a:rPr baseline="-5999"/>
              <a:t>⊥ </a:t>
            </a:r>
            <a:r>
              <a:t>represents all the remaining strings.</a:t>
            </a:r>
          </a:p>
        </p:txBody>
      </p:sp>
      <p:sp>
        <p:nvSpPr>
          <p:cNvPr id="41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Existing General-Purpose Strategies"/>
          <p:cNvSpPr txBox="1">
            <a:spLocks noGrp="1"/>
          </p:cNvSpPr>
          <p:nvPr>
            <p:ph type="title"/>
          </p:nvPr>
        </p:nvSpPr>
        <p:spPr>
          <a:prstGeom prst="rect">
            <a:avLst/>
          </a:prstGeom>
        </p:spPr>
        <p:txBody>
          <a:bodyPr/>
          <a:lstStyle/>
          <a:p>
            <a:r>
              <a:t>Existing General-Purpose Strategies</a:t>
            </a:r>
          </a:p>
        </p:txBody>
      </p:sp>
      <p:sp>
        <p:nvSpPr>
          <p:cNvPr id="143"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44" name="Enumerative: search with pruning…"/>
          <p:cNvSpPr txBox="1">
            <a:spLocks noGrp="1"/>
          </p:cNvSpPr>
          <p:nvPr>
            <p:ph type="body" idx="1"/>
          </p:nvPr>
        </p:nvSpPr>
        <p:spPr>
          <a:xfrm>
            <a:off x="1460500" y="1714500"/>
            <a:ext cx="11099800" cy="5174547"/>
          </a:xfrm>
          <a:prstGeom prst="rect">
            <a:avLst/>
          </a:prstGeom>
        </p:spPr>
        <p:txBody>
          <a:bodyPr/>
          <a:lstStyle/>
          <a:p>
            <a:pPr marL="444499" indent="-444499">
              <a:lnSpc>
                <a:spcPct val="40000"/>
              </a:lnSpc>
              <a:defRPr sz="3800"/>
            </a:pPr>
            <a:r>
              <a:rPr b="1">
                <a:latin typeface="Helvetica"/>
                <a:ea typeface="Helvetica"/>
                <a:cs typeface="Helvetica"/>
                <a:sym typeface="Helvetica"/>
              </a:rPr>
              <a:t>Enumerative</a:t>
            </a:r>
            <a:r>
              <a:t>: search with pruning</a:t>
            </a:r>
          </a:p>
          <a:p>
            <a:pPr lvl="1">
              <a:lnSpc>
                <a:spcPct val="40000"/>
              </a:lnSpc>
              <a:defRPr sz="3200"/>
            </a:pPr>
            <a:r>
              <a:t>  </a:t>
            </a:r>
            <a:r>
              <a:rPr>
                <a:latin typeface="Menlo"/>
                <a:ea typeface="Menlo"/>
                <a:cs typeface="Menlo"/>
                <a:sym typeface="Menlo"/>
              </a:rPr>
              <a:t>-</a:t>
            </a:r>
            <a:r>
              <a:t> EUSolver: Udupa et al. (PLDI’13)</a:t>
            </a:r>
            <a:br/>
            <a:endParaRPr/>
          </a:p>
          <a:p>
            <a:pPr>
              <a:lnSpc>
                <a:spcPct val="40000"/>
              </a:lnSpc>
              <a:defRPr sz="3700"/>
            </a:pPr>
            <a:r>
              <a:rPr b="1">
                <a:latin typeface="Helvetica"/>
                <a:ea typeface="Helvetica"/>
                <a:cs typeface="Helvetica"/>
                <a:sym typeface="Helvetica"/>
              </a:rPr>
              <a:t>Symbolic:</a:t>
            </a:r>
            <a:r>
              <a:t> constraint solving</a:t>
            </a:r>
          </a:p>
          <a:p>
            <a:pPr lvl="1">
              <a:lnSpc>
                <a:spcPct val="40000"/>
              </a:lnSpc>
              <a:defRPr sz="3200"/>
            </a:pPr>
            <a:r>
              <a:t>  </a:t>
            </a:r>
            <a:r>
              <a:rPr>
                <a:latin typeface="Menlo"/>
                <a:ea typeface="Menlo"/>
                <a:cs typeface="Menlo"/>
                <a:sym typeface="Menlo"/>
              </a:rPr>
              <a:t>-</a:t>
            </a:r>
            <a:r>
              <a:t> </a:t>
            </a:r>
            <a:r>
              <a:rPr sz="3000"/>
              <a:t>CVC4: Reynolds et al. (CAV’15)</a:t>
            </a:r>
            <a:br/>
            <a:endParaRPr/>
          </a:p>
          <a:p>
            <a:pPr>
              <a:lnSpc>
                <a:spcPct val="40000"/>
              </a:lnSpc>
              <a:defRPr sz="3700"/>
            </a:pPr>
            <a:r>
              <a:rPr b="1">
                <a:latin typeface="Helvetica"/>
                <a:ea typeface="Helvetica"/>
                <a:cs typeface="Helvetica"/>
                <a:sym typeface="Helvetica"/>
              </a:rPr>
              <a:t>Stochastic:</a:t>
            </a:r>
            <a:r>
              <a:t> probabilistic walk</a:t>
            </a:r>
          </a:p>
          <a:p>
            <a:pPr lvl="1">
              <a:lnSpc>
                <a:spcPct val="40000"/>
              </a:lnSpc>
              <a:defRPr sz="3200"/>
            </a:pPr>
            <a:r>
              <a:t>  </a:t>
            </a:r>
            <a:r>
              <a:rPr>
                <a:latin typeface="Menlo"/>
                <a:ea typeface="Menlo"/>
                <a:cs typeface="Menlo"/>
                <a:sym typeface="Menlo"/>
              </a:rPr>
              <a:t>-</a:t>
            </a:r>
            <a:r>
              <a:t> STOKE: Schkufza et al. (ASPLOS’13)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ivot PHOG"/>
          <p:cNvSpPr txBox="1">
            <a:spLocks noGrp="1"/>
          </p:cNvSpPr>
          <p:nvPr>
            <p:ph type="title"/>
          </p:nvPr>
        </p:nvSpPr>
        <p:spPr>
          <a:prstGeom prst="rect">
            <a:avLst/>
          </a:prstGeom>
        </p:spPr>
        <p:txBody>
          <a:bodyPr/>
          <a:lstStyle/>
          <a:p>
            <a:r>
              <a:t>Pivot PHOG</a:t>
            </a:r>
          </a:p>
        </p:txBody>
      </p:sp>
      <p:sp>
        <p:nvSpPr>
          <p:cNvPr id="4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417" name="Image" descr="Image"/>
          <p:cNvPicPr>
            <a:picLocks noChangeAspect="1"/>
          </p:cNvPicPr>
          <p:nvPr/>
        </p:nvPicPr>
        <p:blipFill>
          <a:blip r:embed="rId2"/>
          <a:stretch>
            <a:fillRect/>
          </a:stretch>
        </p:blipFill>
        <p:spPr>
          <a:xfrm>
            <a:off x="1359679" y="3361587"/>
            <a:ext cx="10285442" cy="521609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earch with the Pivot PHOG"/>
          <p:cNvSpPr txBox="1">
            <a:spLocks noGrp="1"/>
          </p:cNvSpPr>
          <p:nvPr>
            <p:ph type="title"/>
          </p:nvPr>
        </p:nvSpPr>
        <p:spPr>
          <a:prstGeom prst="rect">
            <a:avLst/>
          </a:prstGeom>
        </p:spPr>
        <p:txBody>
          <a:bodyPr/>
          <a:lstStyle/>
          <a:p>
            <a:r>
              <a:t>Search with the Pivot PHOG</a:t>
            </a:r>
          </a:p>
        </p:txBody>
      </p:sp>
      <p:sp>
        <p:nvSpPr>
          <p:cNvPr id="4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421" name="Before"/>
          <p:cNvSpPr txBox="1"/>
          <p:nvPr/>
        </p:nvSpPr>
        <p:spPr>
          <a:xfrm>
            <a:off x="2016320" y="1805556"/>
            <a:ext cx="1177037" cy="473760"/>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Before </a:t>
            </a:r>
          </a:p>
        </p:txBody>
      </p:sp>
      <p:sp>
        <p:nvSpPr>
          <p:cNvPr id="422" name="After"/>
          <p:cNvSpPr txBox="1"/>
          <p:nvPr/>
        </p:nvSpPr>
        <p:spPr>
          <a:xfrm>
            <a:off x="2143977" y="6024026"/>
            <a:ext cx="922834" cy="473760"/>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After </a:t>
            </a:r>
          </a:p>
        </p:txBody>
      </p:sp>
      <p:pic>
        <p:nvPicPr>
          <p:cNvPr id="423" name="Image" descr="Image"/>
          <p:cNvPicPr>
            <a:picLocks noChangeAspect="1"/>
          </p:cNvPicPr>
          <p:nvPr/>
        </p:nvPicPr>
        <p:blipFill>
          <a:blip r:embed="rId2"/>
          <a:stretch>
            <a:fillRect/>
          </a:stretch>
        </p:blipFill>
        <p:spPr>
          <a:xfrm>
            <a:off x="2726502" y="6124567"/>
            <a:ext cx="8332972" cy="3151809"/>
          </a:xfrm>
          <a:prstGeom prst="rect">
            <a:avLst/>
          </a:prstGeom>
          <a:ln w="12700">
            <a:miter lim="400000"/>
          </a:ln>
        </p:spPr>
      </p:pic>
      <p:pic>
        <p:nvPicPr>
          <p:cNvPr id="424" name="Image" descr="Image"/>
          <p:cNvPicPr>
            <a:picLocks noChangeAspect="1"/>
          </p:cNvPicPr>
          <p:nvPr/>
        </p:nvPicPr>
        <p:blipFill>
          <a:blip r:embed="rId3"/>
          <a:stretch>
            <a:fillRect/>
          </a:stretch>
        </p:blipFill>
        <p:spPr>
          <a:xfrm>
            <a:off x="2687684" y="1998774"/>
            <a:ext cx="8332972" cy="356987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alk Outline"/>
          <p:cNvSpPr txBox="1">
            <a:spLocks noGrp="1"/>
          </p:cNvSpPr>
          <p:nvPr>
            <p:ph type="title"/>
          </p:nvPr>
        </p:nvSpPr>
        <p:spPr>
          <a:prstGeom prst="rect">
            <a:avLst/>
          </a:prstGeom>
        </p:spPr>
        <p:txBody>
          <a:bodyPr/>
          <a:lstStyle/>
          <a:p>
            <a:r>
              <a:t>Talk Outline</a:t>
            </a:r>
          </a:p>
        </p:txBody>
      </p:sp>
      <p:sp>
        <p:nvSpPr>
          <p:cNvPr id="427" name="Overall Architecture…"/>
          <p:cNvSpPr txBox="1">
            <a:spLocks noGrp="1"/>
          </p:cNvSpPr>
          <p:nvPr>
            <p:ph type="body" idx="1"/>
          </p:nvPr>
        </p:nvSpPr>
        <p:spPr>
          <a:xfrm>
            <a:off x="952500" y="1968500"/>
            <a:ext cx="11099800" cy="6286500"/>
          </a:xfrm>
          <a:prstGeom prst="rect">
            <a:avLst/>
          </a:prstGeom>
        </p:spPr>
        <p:txBody>
          <a:bodyPr/>
          <a:lstStyle/>
          <a:p>
            <a:pPr marL="444499" indent="-444499">
              <a:lnSpc>
                <a:spcPct val="130000"/>
              </a:lnSpc>
              <a:defRPr sz="5000"/>
            </a:pPr>
            <a:r>
              <a:t>  Overall Architecture</a:t>
            </a:r>
          </a:p>
          <a:p>
            <a:pPr marL="444499" indent="-444499">
              <a:lnSpc>
                <a:spcPct val="130000"/>
              </a:lnSpc>
              <a:defRPr sz="5000"/>
            </a:pPr>
            <a:r>
              <a:t>  Illustrative Example</a:t>
            </a:r>
          </a:p>
          <a:p>
            <a:pPr marL="444499" indent="-444499">
              <a:lnSpc>
                <a:spcPct val="130000"/>
              </a:lnSpc>
              <a:defRPr sz="5000">
                <a:solidFill>
                  <a:schemeClr val="accent1">
                    <a:lumOff val="-13575"/>
                  </a:schemeClr>
                </a:solidFill>
              </a:defRPr>
            </a:pPr>
            <a:r>
              <a:t>  Empirical Evaluation</a:t>
            </a:r>
          </a:p>
        </p:txBody>
      </p:sp>
      <p:sp>
        <p:nvSpPr>
          <p:cNvPr id="42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Evaluation Setup"/>
          <p:cNvSpPr txBox="1">
            <a:spLocks noGrp="1"/>
          </p:cNvSpPr>
          <p:nvPr>
            <p:ph type="title"/>
          </p:nvPr>
        </p:nvSpPr>
        <p:spPr>
          <a:prstGeom prst="rect">
            <a:avLst/>
          </a:prstGeom>
        </p:spPr>
        <p:txBody>
          <a:bodyPr/>
          <a:lstStyle/>
          <a:p>
            <a:r>
              <a:t>Evaluation Setup</a:t>
            </a:r>
          </a:p>
        </p:txBody>
      </p:sp>
      <p:sp>
        <p:nvSpPr>
          <p:cNvPr id="431" name="Benchmarks:…"/>
          <p:cNvSpPr txBox="1">
            <a:spLocks noGrp="1"/>
          </p:cNvSpPr>
          <p:nvPr>
            <p:ph type="body" idx="1"/>
          </p:nvPr>
        </p:nvSpPr>
        <p:spPr>
          <a:xfrm>
            <a:off x="952500" y="2603500"/>
            <a:ext cx="11099800" cy="4714843"/>
          </a:xfrm>
          <a:prstGeom prst="rect">
            <a:avLst/>
          </a:prstGeom>
        </p:spPr>
        <p:txBody>
          <a:bodyPr/>
          <a:lstStyle/>
          <a:p>
            <a:pPr marL="324485" indent="-324485" defTabSz="426466">
              <a:spcBef>
                <a:spcPts val="3000"/>
              </a:spcBef>
              <a:defRPr sz="2920"/>
            </a:pPr>
            <a:r>
              <a:t>Benchmarks: </a:t>
            </a:r>
          </a:p>
          <a:p>
            <a:pPr lvl="1" indent="166878" defTabSz="426466">
              <a:spcBef>
                <a:spcPts val="3000"/>
              </a:spcBef>
              <a:defRPr sz="2920"/>
            </a:pPr>
            <a:r>
              <a:t>  </a:t>
            </a:r>
            <a:r>
              <a:rPr>
                <a:latin typeface="Menlo"/>
                <a:ea typeface="Menlo"/>
                <a:cs typeface="Menlo"/>
                <a:sym typeface="Menlo"/>
              </a:rPr>
              <a:t>-</a:t>
            </a:r>
            <a:r>
              <a:t>  </a:t>
            </a:r>
            <a:r>
              <a:rPr b="1">
                <a:latin typeface="Helvetica"/>
                <a:ea typeface="Helvetica"/>
                <a:cs typeface="Helvetica"/>
                <a:sym typeface="Helvetica"/>
              </a:rPr>
              <a:t>1,167</a:t>
            </a:r>
            <a:r>
              <a:t> problems from SyGuS competition and online forums</a:t>
            </a:r>
          </a:p>
          <a:p>
            <a:pPr marL="324485" indent="-324485" defTabSz="426466">
              <a:spcBef>
                <a:spcPts val="3000"/>
              </a:spcBef>
              <a:defRPr sz="2920"/>
            </a:pPr>
            <a:r>
              <a:t>Comparison to two baselines:</a:t>
            </a:r>
          </a:p>
          <a:p>
            <a:pPr lvl="1" indent="166878" defTabSz="426466">
              <a:spcBef>
                <a:spcPts val="3000"/>
              </a:spcBef>
              <a:defRPr sz="2920"/>
            </a:pPr>
            <a:r>
              <a:t>  </a:t>
            </a:r>
            <a:r>
              <a:rPr>
                <a:latin typeface="Menlo"/>
                <a:ea typeface="Menlo"/>
                <a:cs typeface="Menlo"/>
                <a:sym typeface="Menlo"/>
              </a:rPr>
              <a:t>-</a:t>
            </a:r>
            <a:r>
              <a:t>  </a:t>
            </a:r>
            <a:r>
              <a:rPr b="1">
                <a:latin typeface="Helvetica"/>
                <a:ea typeface="Helvetica"/>
                <a:cs typeface="Helvetica"/>
                <a:sym typeface="Helvetica"/>
              </a:rPr>
              <a:t>EUSolver</a:t>
            </a:r>
            <a:r>
              <a:t> (general-purpose): winner of SyGuS competition</a:t>
            </a:r>
          </a:p>
          <a:p>
            <a:pPr lvl="1" indent="166878" defTabSz="426466">
              <a:spcBef>
                <a:spcPts val="3000"/>
              </a:spcBef>
              <a:defRPr sz="2920"/>
            </a:pPr>
            <a:r>
              <a:t>  </a:t>
            </a:r>
            <a:r>
              <a:rPr>
                <a:latin typeface="Menlo"/>
                <a:ea typeface="Menlo"/>
                <a:cs typeface="Menlo"/>
                <a:sym typeface="Menlo"/>
              </a:rPr>
              <a:t>-</a:t>
            </a:r>
            <a:r>
              <a:t>  </a:t>
            </a:r>
            <a:r>
              <a:rPr b="1">
                <a:latin typeface="Helvetica"/>
                <a:ea typeface="Helvetica"/>
                <a:cs typeface="Helvetica"/>
                <a:sym typeface="Helvetica"/>
              </a:rPr>
              <a:t>FlashFill</a:t>
            </a:r>
            <a:r>
              <a:t> (domain-specific): string processing in spreadsheets</a:t>
            </a:r>
          </a:p>
        </p:txBody>
      </p:sp>
      <p:sp>
        <p:nvSpPr>
          <p:cNvPr id="43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Benchmarks"/>
          <p:cNvSpPr txBox="1">
            <a:spLocks noGrp="1"/>
          </p:cNvSpPr>
          <p:nvPr>
            <p:ph type="title"/>
          </p:nvPr>
        </p:nvSpPr>
        <p:spPr>
          <a:prstGeom prst="rect">
            <a:avLst/>
          </a:prstGeom>
        </p:spPr>
        <p:txBody>
          <a:bodyPr/>
          <a:lstStyle/>
          <a:p>
            <a:r>
              <a:t>Benchmarks</a:t>
            </a:r>
          </a:p>
        </p:txBody>
      </p:sp>
      <p:sp>
        <p:nvSpPr>
          <p:cNvPr id="4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438" name="Image" descr="Image"/>
          <p:cNvPicPr>
            <a:picLocks noChangeAspect="1"/>
          </p:cNvPicPr>
          <p:nvPr/>
        </p:nvPicPr>
        <p:blipFill>
          <a:blip r:embed="rId3"/>
          <a:stretch>
            <a:fillRect/>
          </a:stretch>
        </p:blipFill>
        <p:spPr>
          <a:xfrm>
            <a:off x="992536" y="2001104"/>
            <a:ext cx="4800601" cy="3009901"/>
          </a:xfrm>
          <a:prstGeom prst="rect">
            <a:avLst/>
          </a:prstGeom>
          <a:ln w="12700">
            <a:miter lim="400000"/>
          </a:ln>
        </p:spPr>
      </p:pic>
      <p:sp>
        <p:nvSpPr>
          <p:cNvPr id="439" name="STRING: End-user Programming…"/>
          <p:cNvSpPr txBox="1"/>
          <p:nvPr/>
        </p:nvSpPr>
        <p:spPr>
          <a:xfrm>
            <a:off x="989744" y="4983390"/>
            <a:ext cx="4602481" cy="8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STRING: </a:t>
            </a:r>
            <a:r>
              <a:rPr b="0"/>
              <a:t>End-user Programming</a:t>
            </a:r>
          </a:p>
          <a:p>
            <a:pPr>
              <a:defRPr>
                <a:solidFill>
                  <a:schemeClr val="accent1">
                    <a:lumOff val="-13575"/>
                  </a:schemeClr>
                </a:solidFill>
              </a:defRPr>
            </a:pPr>
            <a:r>
              <a:t>205 problems</a:t>
            </a:r>
          </a:p>
        </p:txBody>
      </p:sp>
      <p:sp>
        <p:nvSpPr>
          <p:cNvPr id="440" name="BITVEC: Efficient low-level algorithm…"/>
          <p:cNvSpPr txBox="1"/>
          <p:nvPr/>
        </p:nvSpPr>
        <p:spPr>
          <a:xfrm>
            <a:off x="7366366" y="4894465"/>
            <a:ext cx="5132833" cy="8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BITVEC: </a:t>
            </a:r>
            <a:r>
              <a:rPr b="0"/>
              <a:t>Efficient low-level algorithm</a:t>
            </a:r>
          </a:p>
          <a:p>
            <a:pPr>
              <a:defRPr>
                <a:solidFill>
                  <a:schemeClr val="accent1">
                    <a:lumOff val="-13575"/>
                  </a:schemeClr>
                </a:solidFill>
              </a:defRPr>
            </a:pPr>
            <a:r>
              <a:t>750 problems</a:t>
            </a:r>
          </a:p>
        </p:txBody>
      </p:sp>
      <p:pic>
        <p:nvPicPr>
          <p:cNvPr id="441" name="Image" descr="Image"/>
          <p:cNvPicPr>
            <a:picLocks noChangeAspect="1"/>
          </p:cNvPicPr>
          <p:nvPr/>
        </p:nvPicPr>
        <p:blipFill>
          <a:blip r:embed="rId4"/>
          <a:stretch>
            <a:fillRect/>
          </a:stretch>
        </p:blipFill>
        <p:spPr>
          <a:xfrm>
            <a:off x="1816942" y="6096404"/>
            <a:ext cx="3994621" cy="2679221"/>
          </a:xfrm>
          <a:prstGeom prst="rect">
            <a:avLst/>
          </a:prstGeom>
          <a:ln w="12700">
            <a:miter lim="400000"/>
          </a:ln>
        </p:spPr>
      </p:pic>
      <p:sp>
        <p:nvSpPr>
          <p:cNvPr id="442" name="Arrow"/>
          <p:cNvSpPr/>
          <p:nvPr/>
        </p:nvSpPr>
        <p:spPr>
          <a:xfrm>
            <a:off x="5799649" y="6949867"/>
            <a:ext cx="643502" cy="634221"/>
          </a:xfrm>
          <a:prstGeom prst="rightArrow">
            <a:avLst>
              <a:gd name="adj1" fmla="val 54652"/>
              <a:gd name="adj2" fmla="val 44046"/>
            </a:avLst>
          </a:prstGeom>
          <a:ln w="381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443" name="Image" descr="Image"/>
          <p:cNvPicPr>
            <a:picLocks noChangeAspect="1"/>
          </p:cNvPicPr>
          <p:nvPr/>
        </p:nvPicPr>
        <p:blipFill>
          <a:blip r:embed="rId5"/>
          <a:stretch>
            <a:fillRect/>
          </a:stretch>
        </p:blipFill>
        <p:spPr>
          <a:xfrm>
            <a:off x="8243377" y="1733587"/>
            <a:ext cx="3378812" cy="3009901"/>
          </a:xfrm>
          <a:prstGeom prst="rect">
            <a:avLst/>
          </a:prstGeom>
          <a:ln w="12700">
            <a:miter lim="400000"/>
          </a:ln>
        </p:spPr>
      </p:pic>
      <p:pic>
        <p:nvPicPr>
          <p:cNvPr id="444" name="Image" descr="Image"/>
          <p:cNvPicPr>
            <a:picLocks noChangeAspect="1"/>
          </p:cNvPicPr>
          <p:nvPr/>
        </p:nvPicPr>
        <p:blipFill>
          <a:blip r:embed="rId6"/>
          <a:stretch>
            <a:fillRect/>
          </a:stretch>
        </p:blipFill>
        <p:spPr>
          <a:xfrm>
            <a:off x="6615655" y="5966131"/>
            <a:ext cx="3994621" cy="2851123"/>
          </a:xfrm>
          <a:prstGeom prst="rect">
            <a:avLst/>
          </a:prstGeom>
          <a:ln w="12700">
            <a:miter lim="400000"/>
          </a:ln>
        </p:spPr>
      </p:pic>
      <p:sp>
        <p:nvSpPr>
          <p:cNvPr id="445" name="CIRCUIT: Attack-resistant crypto circuits  212 problems"/>
          <p:cNvSpPr txBox="1"/>
          <p:nvPr/>
        </p:nvSpPr>
        <p:spPr>
          <a:xfrm>
            <a:off x="1220052" y="8361464"/>
            <a:ext cx="10154221" cy="83088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CIRCUIT: </a:t>
            </a:r>
            <a:r>
              <a:rPr b="0"/>
              <a:t>Attack-resistant crypto circuits </a:t>
            </a:r>
            <a:br/>
            <a:r>
              <a:rPr>
                <a:solidFill>
                  <a:schemeClr val="accent1">
                    <a:lumOff val="-13575"/>
                  </a:schemeClr>
                </a:solidFill>
              </a:rPr>
              <a:t>212 problems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Comparison with EUSolver"/>
          <p:cNvSpPr txBox="1">
            <a:spLocks noGrp="1"/>
          </p:cNvSpPr>
          <p:nvPr>
            <p:ph type="title"/>
          </p:nvPr>
        </p:nvSpPr>
        <p:spPr>
          <a:xfrm>
            <a:off x="30156" y="-192493"/>
            <a:ext cx="7389839" cy="2159001"/>
          </a:xfrm>
          <a:prstGeom prst="rect">
            <a:avLst/>
          </a:prstGeom>
        </p:spPr>
        <p:txBody>
          <a:bodyPr/>
          <a:lstStyle/>
          <a:p>
            <a:r>
              <a:t>Comparison with </a:t>
            </a:r>
            <a:r>
              <a:rPr sz="4000"/>
              <a:t>EUSolver</a:t>
            </a:r>
          </a:p>
        </p:txBody>
      </p:sp>
      <p:sp>
        <p:nvSpPr>
          <p:cNvPr id="450" name="Training: 762 solved by EUSolver in 10 min…"/>
          <p:cNvSpPr txBox="1">
            <a:spLocks noGrp="1"/>
          </p:cNvSpPr>
          <p:nvPr>
            <p:ph type="body" sz="quarter" idx="1"/>
          </p:nvPr>
        </p:nvSpPr>
        <p:spPr>
          <a:xfrm>
            <a:off x="107297" y="2115371"/>
            <a:ext cx="7389839" cy="2564252"/>
          </a:xfrm>
          <a:prstGeom prst="rect">
            <a:avLst/>
          </a:prstGeom>
        </p:spPr>
        <p:txBody>
          <a:bodyPr>
            <a:normAutofit lnSpcReduction="10000"/>
          </a:bodyPr>
          <a:lstStyle/>
          <a:p>
            <a:pPr marL="413384" indent="-413384" defTabSz="543305">
              <a:spcBef>
                <a:spcPts val="3900"/>
              </a:spcBef>
              <a:defRPr sz="2790"/>
            </a:pPr>
            <a:r>
              <a:t>Training: </a:t>
            </a:r>
            <a:r>
              <a:rPr b="1">
                <a:latin typeface="Helvetica"/>
                <a:ea typeface="Helvetica"/>
                <a:cs typeface="Helvetica"/>
                <a:sym typeface="Helvetica"/>
              </a:rPr>
              <a:t>762</a:t>
            </a:r>
            <a:r>
              <a:t> solved by EUSolver in 10 min</a:t>
            </a:r>
          </a:p>
          <a:p>
            <a:pPr marL="413384" indent="-413384" defTabSz="543305">
              <a:spcBef>
                <a:spcPts val="3900"/>
              </a:spcBef>
              <a:defRPr sz="2790"/>
            </a:pPr>
            <a:r>
              <a:t>Testing: </a:t>
            </a:r>
            <a:r>
              <a:rPr b="1">
                <a:latin typeface="Helvetica"/>
                <a:ea typeface="Helvetica"/>
                <a:cs typeface="Helvetica"/>
                <a:sym typeface="Helvetica"/>
              </a:rPr>
              <a:t>405</a:t>
            </a:r>
            <a:r>
              <a:t> (timeout: 1 hour)</a:t>
            </a:r>
          </a:p>
          <a:p>
            <a:pPr marL="413384" indent="-413384" defTabSz="543305">
              <a:spcBef>
                <a:spcPts val="3900"/>
              </a:spcBef>
              <a:defRPr sz="2790"/>
            </a:pPr>
            <a:r>
              <a:t># solved:  Euphony </a:t>
            </a:r>
            <a:r>
              <a:rPr b="1">
                <a:latin typeface="Helvetica"/>
                <a:ea typeface="Helvetica"/>
                <a:cs typeface="Helvetica"/>
                <a:sym typeface="Helvetica"/>
              </a:rPr>
              <a:t>236</a:t>
            </a:r>
            <a:r>
              <a:t>,  EUSolver </a:t>
            </a:r>
            <a:r>
              <a:rPr b="1">
                <a:latin typeface="Helvetica"/>
                <a:ea typeface="Helvetica"/>
                <a:cs typeface="Helvetica"/>
                <a:sym typeface="Helvetica"/>
              </a:rPr>
              <a:t>87</a:t>
            </a:r>
          </a:p>
        </p:txBody>
      </p:sp>
      <p:sp>
        <p:nvSpPr>
          <p:cNvPr id="4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pic>
        <p:nvPicPr>
          <p:cNvPr id="452" name="Image" descr="Image"/>
          <p:cNvPicPr>
            <a:picLocks noChangeAspect="1"/>
          </p:cNvPicPr>
          <p:nvPr/>
        </p:nvPicPr>
        <p:blipFill>
          <a:blip r:embed="rId3"/>
          <a:stretch>
            <a:fillRect/>
          </a:stretch>
        </p:blipFill>
        <p:spPr>
          <a:xfrm>
            <a:off x="7231458" y="520820"/>
            <a:ext cx="5522482" cy="4403548"/>
          </a:xfrm>
          <a:prstGeom prst="rect">
            <a:avLst/>
          </a:prstGeom>
          <a:ln w="12700">
            <a:miter lim="400000"/>
          </a:ln>
        </p:spPr>
      </p:pic>
      <p:pic>
        <p:nvPicPr>
          <p:cNvPr id="453" name="Image" descr="Image"/>
          <p:cNvPicPr>
            <a:picLocks noChangeAspect="1"/>
          </p:cNvPicPr>
          <p:nvPr/>
        </p:nvPicPr>
        <p:blipFill>
          <a:blip r:embed="rId4"/>
          <a:stretch>
            <a:fillRect/>
          </a:stretch>
        </p:blipFill>
        <p:spPr>
          <a:xfrm>
            <a:off x="904622" y="4986023"/>
            <a:ext cx="5640908" cy="4403548"/>
          </a:xfrm>
          <a:prstGeom prst="rect">
            <a:avLst/>
          </a:prstGeom>
          <a:ln w="12700">
            <a:miter lim="400000"/>
          </a:ln>
        </p:spPr>
      </p:pic>
      <p:pic>
        <p:nvPicPr>
          <p:cNvPr id="454" name="Image" descr="Image"/>
          <p:cNvPicPr>
            <a:picLocks noChangeAspect="1"/>
          </p:cNvPicPr>
          <p:nvPr/>
        </p:nvPicPr>
        <p:blipFill>
          <a:blip r:embed="rId5"/>
          <a:stretch>
            <a:fillRect/>
          </a:stretch>
        </p:blipFill>
        <p:spPr>
          <a:xfrm>
            <a:off x="6703282" y="4960396"/>
            <a:ext cx="5522482" cy="4454802"/>
          </a:xfrm>
          <a:prstGeom prst="rect">
            <a:avLst/>
          </a:prstGeom>
          <a:ln w="12700">
            <a:miter lim="400000"/>
          </a:ln>
        </p:spPr>
      </p:pic>
      <p:sp>
        <p:nvSpPr>
          <p:cNvPr id="455" name="Line"/>
          <p:cNvSpPr/>
          <p:nvPr/>
        </p:nvSpPr>
        <p:spPr>
          <a:xfrm>
            <a:off x="1745024" y="6410634"/>
            <a:ext cx="4622385" cy="1"/>
          </a:xfrm>
          <a:prstGeom prst="line">
            <a:avLst/>
          </a:prstGeom>
          <a:ln w="76200">
            <a:solidFill>
              <a:srgbClr val="000000"/>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sult for STRING benchmarks"/>
          <p:cNvSpPr txBox="1">
            <a:spLocks noGrp="1"/>
          </p:cNvSpPr>
          <p:nvPr>
            <p:ph type="title"/>
          </p:nvPr>
        </p:nvSpPr>
        <p:spPr>
          <a:xfrm>
            <a:off x="952500" y="-241300"/>
            <a:ext cx="11099800" cy="2159000"/>
          </a:xfrm>
          <a:prstGeom prst="rect">
            <a:avLst/>
          </a:prstGeom>
        </p:spPr>
        <p:txBody>
          <a:bodyPr/>
          <a:lstStyle/>
          <a:p>
            <a:r>
              <a:t>Result for STRING benchmarks</a:t>
            </a:r>
          </a:p>
        </p:txBody>
      </p:sp>
      <p:sp>
        <p:nvSpPr>
          <p:cNvPr id="460" name="Euphony solved 78% within 1 min…"/>
          <p:cNvSpPr txBox="1">
            <a:spLocks noGrp="1"/>
          </p:cNvSpPr>
          <p:nvPr>
            <p:ph type="body" sz="quarter" idx="1"/>
          </p:nvPr>
        </p:nvSpPr>
        <p:spPr>
          <a:xfrm>
            <a:off x="149652" y="6264643"/>
            <a:ext cx="6182015" cy="2159001"/>
          </a:xfrm>
          <a:prstGeom prst="rect">
            <a:avLst/>
          </a:prstGeom>
        </p:spPr>
        <p:txBody>
          <a:bodyPr/>
          <a:lstStyle/>
          <a:p>
            <a:pPr marL="413384" indent="-413384" defTabSz="543305">
              <a:lnSpc>
                <a:spcPct val="50000"/>
              </a:lnSpc>
              <a:spcBef>
                <a:spcPts val="3900"/>
              </a:spcBef>
              <a:defRPr sz="2790"/>
            </a:pPr>
            <a:r>
              <a:t>Euphony solved </a:t>
            </a:r>
            <a:r>
              <a:rPr b="1">
                <a:latin typeface="Helvetica"/>
                <a:ea typeface="Helvetica"/>
                <a:cs typeface="Helvetica"/>
                <a:sym typeface="Helvetica"/>
              </a:rPr>
              <a:t>78</a:t>
            </a:r>
            <a:r>
              <a:t>% within 1 min</a:t>
            </a:r>
          </a:p>
          <a:p>
            <a:pPr marL="413384" indent="-413384" defTabSz="543305">
              <a:lnSpc>
                <a:spcPct val="50000"/>
              </a:lnSpc>
              <a:spcBef>
                <a:spcPts val="3900"/>
              </a:spcBef>
              <a:defRPr sz="2790"/>
            </a:pPr>
            <a:r>
              <a:t>solved </a:t>
            </a:r>
            <a:r>
              <a:rPr b="1">
                <a:latin typeface="Helvetica"/>
                <a:ea typeface="Helvetica"/>
                <a:cs typeface="Helvetica"/>
                <a:sym typeface="Helvetica"/>
              </a:rPr>
              <a:t>8</a:t>
            </a:r>
            <a:r>
              <a:t> on which EUSolver timed out</a:t>
            </a:r>
          </a:p>
          <a:p>
            <a:pPr marL="413384" indent="-413384" defTabSz="543305">
              <a:lnSpc>
                <a:spcPct val="50000"/>
              </a:lnSpc>
              <a:spcBef>
                <a:spcPts val="3900"/>
              </a:spcBef>
              <a:defRPr sz="2790"/>
            </a:pPr>
            <a:r>
              <a:t>outperformed EUSolver on all</a:t>
            </a:r>
          </a:p>
        </p:txBody>
      </p:sp>
      <p:sp>
        <p:nvSpPr>
          <p:cNvPr id="4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pic>
        <p:nvPicPr>
          <p:cNvPr id="462" name="Image" descr="Image"/>
          <p:cNvPicPr>
            <a:picLocks noChangeAspect="1"/>
          </p:cNvPicPr>
          <p:nvPr/>
        </p:nvPicPr>
        <p:blipFill>
          <a:blip r:embed="rId3"/>
          <a:stretch>
            <a:fillRect/>
          </a:stretch>
        </p:blipFill>
        <p:spPr>
          <a:xfrm>
            <a:off x="586136" y="2141586"/>
            <a:ext cx="4800601" cy="3009901"/>
          </a:xfrm>
          <a:prstGeom prst="rect">
            <a:avLst/>
          </a:prstGeom>
          <a:ln w="12700">
            <a:miter lim="400000"/>
          </a:ln>
        </p:spPr>
      </p:pic>
      <p:pic>
        <p:nvPicPr>
          <p:cNvPr id="463" name="Rectangle" descr="Rectangle"/>
          <p:cNvPicPr>
            <a:picLocks/>
          </p:cNvPicPr>
          <p:nvPr/>
        </p:nvPicPr>
        <p:blipFill>
          <a:blip r:embed="rId4"/>
          <a:stretch>
            <a:fillRect/>
          </a:stretch>
        </p:blipFill>
        <p:spPr>
          <a:xfrm>
            <a:off x="253773" y="2016596"/>
            <a:ext cx="5541023" cy="3704209"/>
          </a:xfrm>
          <a:prstGeom prst="rect">
            <a:avLst/>
          </a:prstGeom>
        </p:spPr>
      </p:pic>
      <p:sp>
        <p:nvSpPr>
          <p:cNvPr id="465" name="205 problems (training 123 / testing 82)"/>
          <p:cNvSpPr txBox="1"/>
          <p:nvPr/>
        </p:nvSpPr>
        <p:spPr>
          <a:xfrm>
            <a:off x="314663" y="5181022"/>
            <a:ext cx="5444644" cy="462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b="0"/>
            </a:pPr>
            <a:r>
              <a:rPr b="1"/>
              <a:t>205</a:t>
            </a:r>
            <a:r>
              <a:t> problems (training </a:t>
            </a:r>
            <a:r>
              <a:rPr b="1"/>
              <a:t>123</a:t>
            </a:r>
            <a:r>
              <a:t> / testing </a:t>
            </a:r>
            <a:r>
              <a:rPr b="1"/>
              <a:t>82</a:t>
            </a:r>
            <a:r>
              <a:t>)</a:t>
            </a:r>
          </a:p>
        </p:txBody>
      </p:sp>
      <p:graphicFrame>
        <p:nvGraphicFramePr>
          <p:cNvPr id="466" name="2D Bar Chart"/>
          <p:cNvGraphicFramePr/>
          <p:nvPr>
            <p:extLst>
              <p:ext uri="{D42A27DB-BD31-4B8C-83A1-F6EECF244321}">
                <p14:modId xmlns:p14="http://schemas.microsoft.com/office/powerpoint/2010/main" val="181965610"/>
              </p:ext>
            </p:extLst>
          </p:nvPr>
        </p:nvGraphicFramePr>
        <p:xfrm>
          <a:off x="6109628" y="1660332"/>
          <a:ext cx="6163609" cy="7861107"/>
        </p:xfrm>
        <a:graphic>
          <a:graphicData uri="http://schemas.openxmlformats.org/drawingml/2006/chart">
            <c:chart xmlns:c="http://schemas.openxmlformats.org/drawingml/2006/chart" xmlns:r="http://schemas.openxmlformats.org/officeDocument/2006/relationships" r:id="rId5"/>
          </a:graphicData>
        </a:graphic>
      </p:graphicFrame>
      <p:sp>
        <p:nvSpPr>
          <p:cNvPr id="467" name="T/O"/>
          <p:cNvSpPr txBox="1"/>
          <p:nvPr/>
        </p:nvSpPr>
        <p:spPr>
          <a:xfrm>
            <a:off x="12258462" y="22458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68" name="T/O"/>
          <p:cNvSpPr txBox="1"/>
          <p:nvPr/>
        </p:nvSpPr>
        <p:spPr>
          <a:xfrm>
            <a:off x="12258462" y="2525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69" name="T/O"/>
          <p:cNvSpPr txBox="1"/>
          <p:nvPr/>
        </p:nvSpPr>
        <p:spPr>
          <a:xfrm>
            <a:off x="12258462" y="2779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70" name="T/O"/>
          <p:cNvSpPr txBox="1"/>
          <p:nvPr/>
        </p:nvSpPr>
        <p:spPr>
          <a:xfrm>
            <a:off x="12258462" y="3287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71" name="T/O"/>
          <p:cNvSpPr txBox="1"/>
          <p:nvPr/>
        </p:nvSpPr>
        <p:spPr>
          <a:xfrm>
            <a:off x="12258462" y="3795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72" name="T/O"/>
          <p:cNvSpPr txBox="1"/>
          <p:nvPr/>
        </p:nvSpPr>
        <p:spPr>
          <a:xfrm>
            <a:off x="12258462" y="4811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73" name="T/O"/>
          <p:cNvSpPr txBox="1"/>
          <p:nvPr/>
        </p:nvSpPr>
        <p:spPr>
          <a:xfrm>
            <a:off x="12258462" y="53192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74" name="T/O"/>
          <p:cNvSpPr txBox="1"/>
          <p:nvPr/>
        </p:nvSpPr>
        <p:spPr>
          <a:xfrm>
            <a:off x="12258462" y="5624096"/>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omparison with FlashFill (STRING)"/>
          <p:cNvSpPr txBox="1">
            <a:spLocks noGrp="1"/>
          </p:cNvSpPr>
          <p:nvPr>
            <p:ph type="title"/>
          </p:nvPr>
        </p:nvSpPr>
        <p:spPr>
          <a:xfrm>
            <a:off x="876300" y="12700"/>
            <a:ext cx="11475033" cy="2159000"/>
          </a:xfrm>
          <a:prstGeom prst="rect">
            <a:avLst/>
          </a:prstGeom>
        </p:spPr>
        <p:txBody>
          <a:bodyPr/>
          <a:lstStyle/>
          <a:p>
            <a:r>
              <a:t>Comparison with FlashFill (STRING)</a:t>
            </a:r>
          </a:p>
        </p:txBody>
      </p:sp>
      <p:sp>
        <p:nvSpPr>
          <p:cNvPr id="479" name="113 problems handled by FlashFill…"/>
          <p:cNvSpPr txBox="1">
            <a:spLocks noGrp="1"/>
          </p:cNvSpPr>
          <p:nvPr>
            <p:ph type="body" sz="quarter" idx="1"/>
          </p:nvPr>
        </p:nvSpPr>
        <p:spPr>
          <a:xfrm>
            <a:off x="414468" y="1992443"/>
            <a:ext cx="6144911" cy="3588662"/>
          </a:xfrm>
          <a:prstGeom prst="rect">
            <a:avLst/>
          </a:prstGeom>
        </p:spPr>
        <p:txBody>
          <a:bodyPr/>
          <a:lstStyle/>
          <a:p>
            <a:pPr marL="386715" indent="-386715" defTabSz="508254">
              <a:spcBef>
                <a:spcPts val="3600"/>
              </a:spcBef>
              <a:defRPr sz="2610"/>
            </a:pPr>
            <a:r>
              <a:rPr b="1">
                <a:latin typeface="Helvetica"/>
                <a:ea typeface="Helvetica"/>
                <a:cs typeface="Helvetica"/>
                <a:sym typeface="Helvetica"/>
              </a:rPr>
              <a:t>113</a:t>
            </a:r>
            <a:r>
              <a:t> problems handled by FlashFill</a:t>
            </a:r>
          </a:p>
          <a:p>
            <a:pPr marL="386715" indent="-386715" defTabSz="508254">
              <a:spcBef>
                <a:spcPts val="3600"/>
              </a:spcBef>
              <a:defRPr sz="2610"/>
            </a:pPr>
            <a:r>
              <a:t>Training: </a:t>
            </a:r>
            <a:r>
              <a:rPr b="1">
                <a:latin typeface="Helvetica"/>
                <a:ea typeface="Helvetica"/>
                <a:cs typeface="Helvetica"/>
                <a:sym typeface="Helvetica"/>
              </a:rPr>
              <a:t>91</a:t>
            </a:r>
            <a:r>
              <a:t> solved by FlashFill in 10 s</a:t>
            </a:r>
          </a:p>
          <a:p>
            <a:pPr marL="386715" indent="-386715" defTabSz="508254">
              <a:spcBef>
                <a:spcPts val="3600"/>
              </a:spcBef>
              <a:defRPr sz="2610"/>
            </a:pPr>
            <a:r>
              <a:t>Testing:</a:t>
            </a:r>
            <a:r>
              <a:rPr b="1">
                <a:latin typeface="Helvetica"/>
                <a:ea typeface="Helvetica"/>
                <a:cs typeface="Helvetica"/>
                <a:sym typeface="Helvetica"/>
              </a:rPr>
              <a:t> 22</a:t>
            </a:r>
            <a:r>
              <a:t> (timeout: 10 min)</a:t>
            </a:r>
          </a:p>
          <a:p>
            <a:pPr marL="386715" indent="-386715" defTabSz="508254">
              <a:spcBef>
                <a:spcPts val="3600"/>
              </a:spcBef>
              <a:defRPr sz="2610"/>
            </a:pPr>
            <a:r>
              <a:t>Euphony outperforms in </a:t>
            </a:r>
            <a:r>
              <a:rPr b="1">
                <a:latin typeface="Helvetica"/>
                <a:ea typeface="Helvetica"/>
                <a:cs typeface="Helvetica"/>
                <a:sym typeface="Helvetica"/>
              </a:rPr>
              <a:t>20 / 22</a:t>
            </a:r>
          </a:p>
        </p:txBody>
      </p:sp>
      <p:sp>
        <p:nvSpPr>
          <p:cNvPr id="48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graphicFrame>
        <p:nvGraphicFramePr>
          <p:cNvPr id="481" name="2D Bar Chart"/>
          <p:cNvGraphicFramePr/>
          <p:nvPr>
            <p:extLst>
              <p:ext uri="{D42A27DB-BD31-4B8C-83A1-F6EECF244321}">
                <p14:modId xmlns:p14="http://schemas.microsoft.com/office/powerpoint/2010/main" val="3071402862"/>
              </p:ext>
            </p:extLst>
          </p:nvPr>
        </p:nvGraphicFramePr>
        <p:xfrm>
          <a:off x="6212573" y="1576576"/>
          <a:ext cx="6443907" cy="7609267"/>
        </p:xfrm>
        <a:graphic>
          <a:graphicData uri="http://schemas.openxmlformats.org/drawingml/2006/chart">
            <c:chart xmlns:c="http://schemas.openxmlformats.org/drawingml/2006/chart" xmlns:r="http://schemas.openxmlformats.org/officeDocument/2006/relationships" r:id="rId3"/>
          </a:graphicData>
        </a:graphic>
      </p:graphicFrame>
      <p:sp>
        <p:nvSpPr>
          <p:cNvPr id="482" name="T/O"/>
          <p:cNvSpPr txBox="1"/>
          <p:nvPr/>
        </p:nvSpPr>
        <p:spPr>
          <a:xfrm>
            <a:off x="12423562" y="5072792"/>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T/O</a:t>
            </a:r>
          </a:p>
        </p:txBody>
      </p:sp>
      <p:sp>
        <p:nvSpPr>
          <p:cNvPr id="483" name="T/O"/>
          <p:cNvSpPr txBox="1"/>
          <p:nvPr/>
        </p:nvSpPr>
        <p:spPr>
          <a:xfrm>
            <a:off x="12398162" y="6838091"/>
            <a:ext cx="516637"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rPr dirty="0"/>
              <a:t>T/O</a:t>
            </a:r>
          </a:p>
        </p:txBody>
      </p:sp>
      <p:graphicFrame>
        <p:nvGraphicFramePr>
          <p:cNvPr id="484" name="Table"/>
          <p:cNvGraphicFramePr/>
          <p:nvPr/>
        </p:nvGraphicFramePr>
        <p:xfrm>
          <a:off x="896320" y="6281252"/>
          <a:ext cx="4781223" cy="2158998"/>
        </p:xfrm>
        <a:graphic>
          <a:graphicData uri="http://schemas.openxmlformats.org/drawingml/2006/table">
            <a:tbl>
              <a:tblPr firstRow="1" firstCol="1" bandRow="1">
                <a:tableStyleId>{4C3C2611-4C71-4FC5-86AE-919BDF0F9419}</a:tableStyleId>
              </a:tblPr>
              <a:tblGrid>
                <a:gridCol w="1593741">
                  <a:extLst>
                    <a:ext uri="{9D8B030D-6E8A-4147-A177-3AD203B41FA5}">
                      <a16:colId xmlns:a16="http://schemas.microsoft.com/office/drawing/2014/main" val="20000"/>
                    </a:ext>
                  </a:extLst>
                </a:gridCol>
                <a:gridCol w="1593741">
                  <a:extLst>
                    <a:ext uri="{9D8B030D-6E8A-4147-A177-3AD203B41FA5}">
                      <a16:colId xmlns:a16="http://schemas.microsoft.com/office/drawing/2014/main" val="20001"/>
                    </a:ext>
                  </a:extLst>
                </a:gridCol>
                <a:gridCol w="1593741">
                  <a:extLst>
                    <a:ext uri="{9D8B030D-6E8A-4147-A177-3AD203B41FA5}">
                      <a16:colId xmlns:a16="http://schemas.microsoft.com/office/drawing/2014/main" val="20002"/>
                    </a:ext>
                  </a:extLst>
                </a:gridCol>
              </a:tblGrid>
              <a:tr h="719666">
                <a:tc>
                  <a:txBody>
                    <a:bodyPr/>
                    <a:lstStyle/>
                    <a:p>
                      <a:pPr defTabSz="914400">
                        <a:defRPr sz="27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b="0">
                          <a:solidFill>
                            <a:srgbClr val="000000"/>
                          </a:solidFill>
                        </a:defRPr>
                      </a:pPr>
                      <a:r>
                        <a:rPr sz="2700" b="1">
                          <a:solidFill>
                            <a:srgbClr val="FFFFFF"/>
                          </a:solidFill>
                          <a:sym typeface="Helvetica Neue"/>
                        </a:rPr>
                        <a:t>Average</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b="0">
                          <a:solidFill>
                            <a:srgbClr val="000000"/>
                          </a:solidFill>
                        </a:defRPr>
                      </a:pPr>
                      <a:r>
                        <a:rPr sz="2700" b="1">
                          <a:solidFill>
                            <a:srgbClr val="FFFFFF"/>
                          </a:solidFill>
                          <a:sym typeface="Helvetica Neue"/>
                        </a:rPr>
                        <a:t>Median</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0"/>
                  </a:ext>
                </a:extLst>
              </a:tr>
              <a:tr h="719666">
                <a:tc>
                  <a:txBody>
                    <a:bodyPr/>
                    <a:lstStyle/>
                    <a:p>
                      <a:pPr defTabSz="914400">
                        <a:defRPr sz="1800" b="0">
                          <a:solidFill>
                            <a:srgbClr val="000000"/>
                          </a:solidFill>
                        </a:defRPr>
                      </a:pPr>
                      <a:r>
                        <a:rPr sz="2700" b="1">
                          <a:solidFill>
                            <a:srgbClr val="FFFFFF"/>
                          </a:solidFill>
                          <a:sym typeface="Helvetica Neue"/>
                        </a:rPr>
                        <a:t>Euphony</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2700">
                          <a:sym typeface="Helvetica Neue"/>
                        </a:rPr>
                        <a:t>13 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2700">
                          <a:sym typeface="Helvetica Neue"/>
                        </a:rPr>
                        <a:t>3 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1"/>
                  </a:ext>
                </a:extLst>
              </a:tr>
              <a:tr h="719666">
                <a:tc>
                  <a:txBody>
                    <a:bodyPr/>
                    <a:lstStyle/>
                    <a:p>
                      <a:pPr defTabSz="914400">
                        <a:defRPr sz="1800" b="0">
                          <a:solidFill>
                            <a:srgbClr val="000000"/>
                          </a:solidFill>
                        </a:defRPr>
                      </a:pPr>
                      <a:r>
                        <a:rPr sz="2700" b="1">
                          <a:solidFill>
                            <a:srgbClr val="FFFFFF"/>
                          </a:solidFill>
                          <a:sym typeface="Helvetica Neue"/>
                        </a:rPr>
                        <a:t>Flashfill</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2700">
                          <a:sym typeface="Helvetica Neue"/>
                        </a:rPr>
                        <a:t>140 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2700">
                          <a:sym typeface="Helvetica Neue"/>
                        </a:rPr>
                        <a:t>78 s</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Efficacy of  A* Search"/>
          <p:cNvSpPr txBox="1">
            <a:spLocks noGrp="1"/>
          </p:cNvSpPr>
          <p:nvPr>
            <p:ph type="title"/>
          </p:nvPr>
        </p:nvSpPr>
        <p:spPr>
          <a:prstGeom prst="rect">
            <a:avLst/>
          </a:prstGeom>
        </p:spPr>
        <p:txBody>
          <a:bodyPr/>
          <a:lstStyle/>
          <a:p>
            <a:r>
              <a:t>Efficacy of  A* Search</a:t>
            </a:r>
          </a:p>
        </p:txBody>
      </p:sp>
      <p:sp>
        <p:nvSpPr>
          <p:cNvPr id="489" name="Using PCFG and PHOG [Bielik et al. ICML’16]…"/>
          <p:cNvSpPr txBox="1">
            <a:spLocks noGrp="1"/>
          </p:cNvSpPr>
          <p:nvPr>
            <p:ph type="body" idx="1"/>
          </p:nvPr>
        </p:nvSpPr>
        <p:spPr>
          <a:xfrm>
            <a:off x="825500" y="1889221"/>
            <a:ext cx="11099800" cy="5627460"/>
          </a:xfrm>
          <a:prstGeom prst="rect">
            <a:avLst/>
          </a:prstGeom>
        </p:spPr>
        <p:txBody>
          <a:bodyPr>
            <a:normAutofit lnSpcReduction="10000"/>
          </a:bodyPr>
          <a:lstStyle/>
          <a:p>
            <a:pPr marL="404217" indent="-404217" defTabSz="566674">
              <a:spcBef>
                <a:spcPts val="4000"/>
              </a:spcBef>
              <a:buSzPct val="145000"/>
              <a:defRPr sz="2910"/>
            </a:pPr>
            <a:r>
              <a:t>Using PCFG and PHOG [Bielik et al. ICML’16]</a:t>
            </a:r>
          </a:p>
          <a:p>
            <a:pPr marL="404217" indent="-404217" defTabSz="566674">
              <a:spcBef>
                <a:spcPts val="4000"/>
              </a:spcBef>
              <a:buSzPct val="145000"/>
              <a:defRPr sz="2910"/>
            </a:pPr>
            <a:r>
              <a:t># Solved (timout: 1 hour):</a:t>
            </a:r>
          </a:p>
          <a:p>
            <a:pPr lvl="1" indent="221742" defTabSz="566674">
              <a:spcBef>
                <a:spcPts val="4000"/>
              </a:spcBef>
              <a:defRPr sz="2716"/>
            </a:pPr>
            <a:r>
              <a:t>  </a:t>
            </a:r>
            <a:r>
              <a:rPr b="1">
                <a:solidFill>
                  <a:srgbClr val="0000FF"/>
                </a:solidFill>
                <a:latin typeface="Helvetica"/>
                <a:ea typeface="Helvetica"/>
                <a:cs typeface="Helvetica"/>
                <a:sym typeface="Helvetica"/>
              </a:rPr>
              <a:t>A* + PHOG</a:t>
            </a:r>
            <a:r>
              <a:t>:  </a:t>
            </a:r>
            <a:r>
              <a:rPr b="1">
                <a:latin typeface="Helvetica"/>
                <a:ea typeface="Helvetica"/>
                <a:cs typeface="Helvetica"/>
                <a:sym typeface="Helvetica"/>
              </a:rPr>
              <a:t>236</a:t>
            </a:r>
          </a:p>
          <a:p>
            <a:pPr lvl="1" indent="221742" defTabSz="566674">
              <a:spcBef>
                <a:spcPts val="4000"/>
              </a:spcBef>
              <a:defRPr sz="2716"/>
            </a:pPr>
            <a:r>
              <a:t>  </a:t>
            </a:r>
            <a:r>
              <a:rPr b="1">
                <a:solidFill>
                  <a:srgbClr val="008000"/>
                </a:solidFill>
                <a:latin typeface="Helvetica"/>
                <a:ea typeface="Helvetica"/>
                <a:cs typeface="Helvetica"/>
                <a:sym typeface="Helvetica"/>
              </a:rPr>
              <a:t>Dijkstra + PHOG</a:t>
            </a:r>
            <a:r>
              <a:t>: </a:t>
            </a:r>
            <a:r>
              <a:rPr b="1">
                <a:latin typeface="Helvetica"/>
                <a:ea typeface="Helvetica"/>
                <a:cs typeface="Helvetica"/>
                <a:sym typeface="Helvetica"/>
              </a:rPr>
              <a:t>209</a:t>
            </a:r>
          </a:p>
          <a:p>
            <a:pPr lvl="1" indent="221742" defTabSz="566674">
              <a:spcBef>
                <a:spcPts val="4000"/>
              </a:spcBef>
              <a:defRPr sz="2716"/>
            </a:pPr>
            <a:r>
              <a:t>  </a:t>
            </a:r>
            <a:r>
              <a:rPr b="1">
                <a:solidFill>
                  <a:srgbClr val="FF0000"/>
                </a:solidFill>
                <a:latin typeface="Helvetica"/>
                <a:ea typeface="Helvetica"/>
                <a:cs typeface="Helvetica"/>
                <a:sym typeface="Helvetica"/>
              </a:rPr>
              <a:t>A* + PCFG</a:t>
            </a:r>
            <a:r>
              <a:t>: </a:t>
            </a:r>
            <a:r>
              <a:rPr b="1">
                <a:latin typeface="Helvetica"/>
                <a:ea typeface="Helvetica"/>
                <a:cs typeface="Helvetica"/>
                <a:sym typeface="Helvetica"/>
              </a:rPr>
              <a:t>133</a:t>
            </a:r>
          </a:p>
          <a:p>
            <a:pPr lvl="1" indent="221742" defTabSz="566674">
              <a:spcBef>
                <a:spcPts val="4000"/>
              </a:spcBef>
              <a:defRPr sz="2716"/>
            </a:pPr>
            <a:r>
              <a:t>  </a:t>
            </a:r>
            <a:r>
              <a:rPr b="1">
                <a:solidFill>
                  <a:srgbClr val="808080"/>
                </a:solidFill>
                <a:latin typeface="Helvetica"/>
                <a:ea typeface="Helvetica"/>
                <a:cs typeface="Helvetica"/>
                <a:sym typeface="Helvetica"/>
              </a:rPr>
              <a:t>Dijkstra + PCFG</a:t>
            </a:r>
            <a:r>
              <a:t>: </a:t>
            </a:r>
            <a:r>
              <a:rPr b="1">
                <a:latin typeface="Helvetica"/>
                <a:ea typeface="Helvetica"/>
                <a:cs typeface="Helvetica"/>
                <a:sym typeface="Helvetica"/>
              </a:rPr>
              <a:t>22</a:t>
            </a:r>
          </a:p>
        </p:txBody>
      </p:sp>
      <p:sp>
        <p:nvSpPr>
          <p:cNvPr id="49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491" name="Image" descr="Image"/>
          <p:cNvPicPr>
            <a:picLocks noChangeAspect="1"/>
          </p:cNvPicPr>
          <p:nvPr/>
        </p:nvPicPr>
        <p:blipFill>
          <a:blip r:embed="rId3"/>
          <a:stretch>
            <a:fillRect/>
          </a:stretch>
        </p:blipFill>
        <p:spPr>
          <a:xfrm>
            <a:off x="5223734" y="3054006"/>
            <a:ext cx="7318739" cy="5385488"/>
          </a:xfrm>
          <a:prstGeom prst="rect">
            <a:avLst/>
          </a:prstGeom>
          <a:ln w="12700">
            <a:miter lim="400000"/>
          </a:ln>
        </p:spPr>
      </p:pic>
      <p:sp>
        <p:nvSpPr>
          <p:cNvPr id="492" name="Rectangle"/>
          <p:cNvSpPr/>
          <p:nvPr/>
        </p:nvSpPr>
        <p:spPr>
          <a:xfrm>
            <a:off x="6355735" y="3258574"/>
            <a:ext cx="2172571" cy="1620352"/>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General heuristic function for A* search…"/>
          <p:cNvSpPr txBox="1">
            <a:spLocks noGrp="1"/>
          </p:cNvSpPr>
          <p:nvPr>
            <p:ph type="body" idx="4294967295"/>
          </p:nvPr>
        </p:nvSpPr>
        <p:spPr>
          <a:xfrm>
            <a:off x="1653694" y="1971482"/>
            <a:ext cx="11099801" cy="5166508"/>
          </a:xfrm>
          <a:prstGeom prst="rect">
            <a:avLst/>
          </a:prstGeom>
        </p:spPr>
        <p:txBody>
          <a:bodyPr/>
          <a:lstStyle/>
          <a:p>
            <a:pPr marL="416718" indent="-416718">
              <a:defRPr sz="3600">
                <a:latin typeface="Candara"/>
                <a:ea typeface="Candara"/>
                <a:cs typeface="Candara"/>
                <a:sym typeface="Candara"/>
              </a:defRPr>
            </a:pPr>
            <a:r>
              <a:t>General heuristic function for A* search </a:t>
            </a:r>
          </a:p>
          <a:p>
            <a:pPr marL="416718" indent="-416718">
              <a:defRPr sz="3600">
                <a:latin typeface="Candara"/>
                <a:ea typeface="Candara"/>
                <a:cs typeface="Candara"/>
                <a:sym typeface="Candara"/>
              </a:defRPr>
            </a:pPr>
            <a:r>
              <a:t>How to preserve orthogonal search optimizations</a:t>
            </a:r>
          </a:p>
          <a:p>
            <a:pPr marL="416718" indent="-416718">
              <a:defRPr sz="3600">
                <a:latin typeface="Candara"/>
                <a:ea typeface="Candara"/>
                <a:cs typeface="Candara"/>
                <a:sym typeface="Candara"/>
              </a:defRPr>
            </a:pPr>
            <a:r>
              <a:t>Feature maps for the three application domains</a:t>
            </a:r>
          </a:p>
          <a:p>
            <a:pPr marL="416718" indent="-416718">
              <a:defRPr sz="3600">
                <a:latin typeface="Candara"/>
                <a:ea typeface="Candara"/>
                <a:cs typeface="Candara"/>
                <a:sym typeface="Candara"/>
              </a:defRPr>
            </a:pPr>
            <a:r>
              <a:t>Effectiveness of different models</a:t>
            </a:r>
          </a:p>
        </p:txBody>
      </p:sp>
      <p:sp>
        <p:nvSpPr>
          <p:cNvPr id="497" name="In the paper …"/>
          <p:cNvSpPr txBox="1"/>
          <p:nvPr/>
        </p:nvSpPr>
        <p:spPr>
          <a:xfrm>
            <a:off x="876300" y="139700"/>
            <a:ext cx="11475033"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a:defRPr sz="6000" b="0">
                <a:latin typeface="Candara"/>
                <a:ea typeface="Candara"/>
                <a:cs typeface="Candara"/>
                <a:sym typeface="Candara"/>
              </a:defRPr>
            </a:lvl1pPr>
          </a:lstStyle>
          <a:p>
            <a:r>
              <a:t>In the paper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Key limitation:   search not guided towards likely programs"/>
          <p:cNvSpPr txBox="1"/>
          <p:nvPr/>
        </p:nvSpPr>
        <p:spPr>
          <a:xfrm>
            <a:off x="2209111" y="7296726"/>
            <a:ext cx="8662778" cy="1221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spcBef>
                <a:spcPts val="4200"/>
              </a:spcBef>
              <a:defRPr sz="3800" b="0">
                <a:latin typeface="Gill Sans"/>
                <a:ea typeface="Gill Sans"/>
                <a:cs typeface="Gill Sans"/>
                <a:sym typeface="Gill Sans"/>
              </a:defRPr>
            </a:pPr>
            <a:r>
              <a:t>Key limitation:  </a:t>
            </a:r>
            <a:br/>
            <a:r>
              <a:t>search not guided towards </a:t>
            </a:r>
            <a:r>
              <a:rPr b="1" i="1"/>
              <a:t>likely</a:t>
            </a:r>
            <a:r>
              <a:t> programs</a:t>
            </a:r>
          </a:p>
        </p:txBody>
      </p:sp>
      <p:sp>
        <p:nvSpPr>
          <p:cNvPr id="149" name="Existing General-Purpose Strategies"/>
          <p:cNvSpPr txBox="1">
            <a:spLocks noGrp="1"/>
          </p:cNvSpPr>
          <p:nvPr>
            <p:ph type="title"/>
          </p:nvPr>
        </p:nvSpPr>
        <p:spPr>
          <a:prstGeom prst="rect">
            <a:avLst/>
          </a:prstGeom>
        </p:spPr>
        <p:txBody>
          <a:bodyPr/>
          <a:lstStyle/>
          <a:p>
            <a:r>
              <a:t>Existing General-Purpose Strategies</a:t>
            </a:r>
          </a:p>
        </p:txBody>
      </p:sp>
      <p:sp>
        <p:nvSpPr>
          <p:cNvPr id="150"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51" name="Enumerative: search with pruning…"/>
          <p:cNvSpPr txBox="1">
            <a:spLocks noGrp="1"/>
          </p:cNvSpPr>
          <p:nvPr>
            <p:ph type="body" idx="1"/>
          </p:nvPr>
        </p:nvSpPr>
        <p:spPr>
          <a:xfrm>
            <a:off x="1460500" y="1714500"/>
            <a:ext cx="11099800" cy="5174547"/>
          </a:xfrm>
          <a:prstGeom prst="rect">
            <a:avLst/>
          </a:prstGeom>
        </p:spPr>
        <p:txBody>
          <a:bodyPr/>
          <a:lstStyle/>
          <a:p>
            <a:pPr marL="444499" indent="-444499">
              <a:lnSpc>
                <a:spcPct val="40000"/>
              </a:lnSpc>
              <a:defRPr sz="3800"/>
            </a:pPr>
            <a:r>
              <a:rPr b="1">
                <a:latin typeface="Helvetica"/>
                <a:ea typeface="Helvetica"/>
                <a:cs typeface="Helvetica"/>
                <a:sym typeface="Helvetica"/>
              </a:rPr>
              <a:t>Enumerative</a:t>
            </a:r>
            <a:r>
              <a:t>: search with pruning</a:t>
            </a:r>
          </a:p>
          <a:p>
            <a:pPr lvl="1">
              <a:lnSpc>
                <a:spcPct val="40000"/>
              </a:lnSpc>
              <a:defRPr sz="3200"/>
            </a:pPr>
            <a:r>
              <a:t>  </a:t>
            </a:r>
            <a:r>
              <a:rPr>
                <a:latin typeface="Menlo"/>
                <a:ea typeface="Menlo"/>
                <a:cs typeface="Menlo"/>
                <a:sym typeface="Menlo"/>
              </a:rPr>
              <a:t>-</a:t>
            </a:r>
            <a:r>
              <a:t> EUSolver: Udupa et al. (PLDI’13)</a:t>
            </a:r>
            <a:br/>
            <a:endParaRPr/>
          </a:p>
          <a:p>
            <a:pPr>
              <a:lnSpc>
                <a:spcPct val="40000"/>
              </a:lnSpc>
              <a:defRPr sz="3700"/>
            </a:pPr>
            <a:r>
              <a:rPr b="1">
                <a:latin typeface="Helvetica"/>
                <a:ea typeface="Helvetica"/>
                <a:cs typeface="Helvetica"/>
                <a:sym typeface="Helvetica"/>
              </a:rPr>
              <a:t>Symbolic:</a:t>
            </a:r>
            <a:r>
              <a:t> constraint solving</a:t>
            </a:r>
          </a:p>
          <a:p>
            <a:pPr lvl="1">
              <a:lnSpc>
                <a:spcPct val="40000"/>
              </a:lnSpc>
              <a:defRPr sz="3200"/>
            </a:pPr>
            <a:r>
              <a:t>  </a:t>
            </a:r>
            <a:r>
              <a:rPr>
                <a:latin typeface="Menlo"/>
                <a:ea typeface="Menlo"/>
                <a:cs typeface="Menlo"/>
                <a:sym typeface="Menlo"/>
              </a:rPr>
              <a:t>-</a:t>
            </a:r>
            <a:r>
              <a:t> </a:t>
            </a:r>
            <a:r>
              <a:rPr sz="3000"/>
              <a:t>CVC4: Reynolds et al. (CAV’15)</a:t>
            </a:r>
            <a:br/>
            <a:endParaRPr/>
          </a:p>
          <a:p>
            <a:pPr>
              <a:lnSpc>
                <a:spcPct val="40000"/>
              </a:lnSpc>
              <a:defRPr sz="3700"/>
            </a:pPr>
            <a:r>
              <a:rPr b="1">
                <a:latin typeface="Helvetica"/>
                <a:ea typeface="Helvetica"/>
                <a:cs typeface="Helvetica"/>
                <a:sym typeface="Helvetica"/>
              </a:rPr>
              <a:t>Stochastic:</a:t>
            </a:r>
            <a:r>
              <a:t> probabilistic walk</a:t>
            </a:r>
          </a:p>
          <a:p>
            <a:pPr lvl="1">
              <a:lnSpc>
                <a:spcPct val="40000"/>
              </a:lnSpc>
              <a:defRPr sz="3200"/>
            </a:pPr>
            <a:r>
              <a:t>  </a:t>
            </a:r>
            <a:r>
              <a:rPr>
                <a:latin typeface="Menlo"/>
                <a:ea typeface="Menlo"/>
                <a:cs typeface="Menlo"/>
                <a:sym typeface="Menlo"/>
              </a:rPr>
              <a:t>-</a:t>
            </a:r>
            <a:r>
              <a:t> STOKE: Schkufza et al. (ASPLOS’13)</a:t>
            </a:r>
          </a:p>
        </p:txBody>
      </p:sp>
      <p:sp>
        <p:nvSpPr>
          <p:cNvPr id="152" name="Rectangle"/>
          <p:cNvSpPr/>
          <p:nvPr/>
        </p:nvSpPr>
        <p:spPr>
          <a:xfrm>
            <a:off x="1465379" y="7101202"/>
            <a:ext cx="10582042" cy="1637770"/>
          </a:xfrm>
          <a:prstGeom prst="rect">
            <a:avLst/>
          </a:prstGeom>
          <a:ln w="508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tatistical Regularities in Programs"/>
          <p:cNvSpPr txBox="1">
            <a:spLocks noGrp="1"/>
          </p:cNvSpPr>
          <p:nvPr>
            <p:ph type="title"/>
          </p:nvPr>
        </p:nvSpPr>
        <p:spPr>
          <a:prstGeom prst="rect">
            <a:avLst/>
          </a:prstGeom>
        </p:spPr>
        <p:txBody>
          <a:bodyPr/>
          <a:lstStyle/>
          <a:p>
            <a:r>
              <a:t>Statistical Regularities in Programs</a:t>
            </a:r>
          </a:p>
        </p:txBody>
      </p:sp>
      <p:sp>
        <p:nvSpPr>
          <p:cNvPr id="157" name="Programs contain repetitive and predictable patterns [Hindle et al. ICSE’12]…"/>
          <p:cNvSpPr txBox="1">
            <a:spLocks noGrp="1"/>
          </p:cNvSpPr>
          <p:nvPr>
            <p:ph type="body" idx="1"/>
          </p:nvPr>
        </p:nvSpPr>
        <p:spPr>
          <a:xfrm>
            <a:off x="390935" y="1855694"/>
            <a:ext cx="12323064" cy="6286501"/>
          </a:xfrm>
          <a:prstGeom prst="rect">
            <a:avLst/>
          </a:prstGeom>
        </p:spPr>
        <p:txBody>
          <a:bodyPr/>
          <a:lstStyle/>
          <a:p>
            <a:pPr marL="422275" indent="-422275" defTabSz="554990">
              <a:spcBef>
                <a:spcPts val="3900"/>
              </a:spcBef>
              <a:defRPr sz="2850"/>
            </a:pPr>
            <a:r>
              <a:rPr dirty="0"/>
              <a:t>Programs contain repetitive and predictable patterns [</a:t>
            </a:r>
            <a:r>
              <a:rPr dirty="0" err="1"/>
              <a:t>Hindle</a:t>
            </a:r>
            <a:r>
              <a:rPr dirty="0"/>
              <a:t> et al. ICSE’12] </a:t>
            </a:r>
          </a:p>
          <a:p>
            <a:pPr lvl="1" indent="217170" defTabSz="554990">
              <a:spcBef>
                <a:spcPts val="3900"/>
              </a:spcBef>
              <a:defRPr sz="2660">
                <a:latin typeface="Menlo"/>
                <a:ea typeface="Menlo"/>
                <a:cs typeface="Menlo"/>
                <a:sym typeface="Menlo"/>
              </a:defRPr>
            </a:pPr>
            <a:r>
              <a:rPr dirty="0"/>
              <a:t>  for (</a:t>
            </a:r>
            <a:r>
              <a:rPr dirty="0" err="1"/>
              <a:t>i</a:t>
            </a:r>
            <a:r>
              <a:rPr dirty="0"/>
              <a:t> = 0; </a:t>
            </a:r>
            <a:r>
              <a:rPr dirty="0" err="1"/>
              <a:t>i</a:t>
            </a:r>
            <a:r>
              <a:rPr dirty="0"/>
              <a:t> &lt; 100; </a:t>
            </a:r>
            <a:r>
              <a:rPr b="1" dirty="0">
                <a:solidFill>
                  <a:schemeClr val="accent5">
                    <a:hueOff val="-82419"/>
                    <a:satOff val="-9513"/>
                    <a:lumOff val="-16343"/>
                  </a:schemeClr>
                </a:solidFill>
              </a:rPr>
              <a:t>??</a:t>
            </a:r>
            <a:r>
              <a:rPr dirty="0"/>
              <a:t>)</a:t>
            </a:r>
          </a:p>
          <a:p>
            <a:pPr marL="422275" indent="-422275" defTabSz="554990">
              <a:spcBef>
                <a:spcPts val="3900"/>
              </a:spcBef>
              <a:defRPr sz="2850"/>
            </a:pPr>
            <a:r>
              <a:rPr dirty="0"/>
              <a:t>Statistical program models define a probability distribution over programs</a:t>
            </a:r>
          </a:p>
          <a:p>
            <a:pPr lvl="1" indent="217170" defTabSz="554990">
              <a:spcBef>
                <a:spcPts val="3900"/>
              </a:spcBef>
              <a:defRPr sz="2945"/>
            </a:pPr>
            <a:r>
              <a:rPr i="1" dirty="0" err="1">
                <a:latin typeface="Times New Roman"/>
                <a:ea typeface="Times New Roman"/>
                <a:cs typeface="Times New Roman"/>
                <a:sym typeface="Times New Roman"/>
              </a:rPr>
              <a:t>Pr</a:t>
            </a:r>
            <a:r>
              <a:rPr i="1" dirty="0">
                <a:latin typeface="Times New Roman"/>
                <a:ea typeface="Times New Roman"/>
                <a:cs typeface="Times New Roman"/>
                <a:sym typeface="Times New Roman"/>
              </a:rPr>
              <a:t> </a:t>
            </a:r>
            <a:r>
              <a:rPr dirty="0"/>
              <a:t>(</a:t>
            </a:r>
            <a:r>
              <a:rPr b="1" dirty="0">
                <a:solidFill>
                  <a:schemeClr val="accent5">
                    <a:hueOff val="-82419"/>
                    <a:satOff val="-9513"/>
                    <a:lumOff val="-16343"/>
                  </a:schemeClr>
                </a:solidFill>
                <a:latin typeface="Menlo"/>
                <a:ea typeface="Menlo"/>
                <a:cs typeface="Menlo"/>
                <a:sym typeface="Menlo"/>
              </a:rPr>
              <a:t>??</a:t>
            </a:r>
            <a:r>
              <a:rPr dirty="0">
                <a:latin typeface="Menlo"/>
                <a:ea typeface="Menlo"/>
                <a:cs typeface="Menlo"/>
                <a:sym typeface="Menlo"/>
              </a:rPr>
              <a:t> </a:t>
            </a:r>
            <a:r>
              <a:rPr dirty="0"/>
              <a:t>→</a:t>
            </a:r>
            <a:r>
              <a:rPr dirty="0">
                <a:latin typeface="Menlo"/>
                <a:ea typeface="Menlo"/>
                <a:cs typeface="Menlo"/>
                <a:sym typeface="Menlo"/>
              </a:rPr>
              <a:t> </a:t>
            </a:r>
            <a:r>
              <a:rPr dirty="0" err="1">
                <a:latin typeface="Menlo"/>
                <a:ea typeface="Menlo"/>
                <a:cs typeface="Menlo"/>
                <a:sym typeface="Menlo"/>
              </a:rPr>
              <a:t>i</a:t>
            </a:r>
            <a:r>
              <a:rPr dirty="0">
                <a:latin typeface="Menlo"/>
                <a:ea typeface="Menlo"/>
                <a:cs typeface="Menlo"/>
                <a:sym typeface="Menlo"/>
              </a:rPr>
              <a:t>++ | for (</a:t>
            </a:r>
            <a:r>
              <a:rPr dirty="0" err="1">
                <a:latin typeface="Menlo"/>
                <a:ea typeface="Menlo"/>
                <a:cs typeface="Menlo"/>
                <a:sym typeface="Menlo"/>
              </a:rPr>
              <a:t>i</a:t>
            </a:r>
            <a:r>
              <a:rPr dirty="0">
                <a:latin typeface="Menlo"/>
                <a:ea typeface="Menlo"/>
                <a:cs typeface="Menlo"/>
                <a:sym typeface="Menlo"/>
              </a:rPr>
              <a:t> = 0; </a:t>
            </a:r>
            <a:r>
              <a:rPr dirty="0" err="1">
                <a:latin typeface="Menlo"/>
                <a:ea typeface="Menlo"/>
                <a:cs typeface="Menlo"/>
                <a:sym typeface="Menlo"/>
              </a:rPr>
              <a:t>i</a:t>
            </a:r>
            <a:r>
              <a:rPr dirty="0">
                <a:latin typeface="Menlo"/>
                <a:ea typeface="Menlo"/>
                <a:cs typeface="Menlo"/>
                <a:sym typeface="Menlo"/>
              </a:rPr>
              <a:t> &lt; 100; </a:t>
            </a:r>
            <a:r>
              <a:rPr b="1" dirty="0">
                <a:solidFill>
                  <a:schemeClr val="accent5">
                    <a:hueOff val="-82419"/>
                    <a:satOff val="-9513"/>
                    <a:lumOff val="-16343"/>
                  </a:schemeClr>
                </a:solidFill>
                <a:latin typeface="Menlo"/>
                <a:ea typeface="Menlo"/>
                <a:cs typeface="Menlo"/>
                <a:sym typeface="Menlo"/>
              </a:rPr>
              <a:t>??</a:t>
            </a:r>
            <a:r>
              <a:rPr dirty="0"/>
              <a:t>) )  =  0.80</a:t>
            </a:r>
            <a:br>
              <a:rPr lang="en-US" dirty="0"/>
            </a:br>
            <a:r>
              <a:rPr lang="en-US" dirty="0"/>
              <a:t>  </a:t>
            </a:r>
            <a:r>
              <a:rPr i="1" dirty="0" err="1">
                <a:latin typeface="Times New Roman"/>
                <a:ea typeface="Times New Roman"/>
                <a:cs typeface="Times New Roman"/>
                <a:sym typeface="Times New Roman"/>
              </a:rPr>
              <a:t>Pr</a:t>
            </a:r>
            <a:r>
              <a:rPr i="1" dirty="0">
                <a:latin typeface="Times New Roman"/>
                <a:ea typeface="Times New Roman"/>
                <a:cs typeface="Times New Roman"/>
                <a:sym typeface="Times New Roman"/>
              </a:rPr>
              <a:t> </a:t>
            </a:r>
            <a:r>
              <a:rPr dirty="0"/>
              <a:t>(</a:t>
            </a:r>
            <a:r>
              <a:rPr b="1" dirty="0">
                <a:solidFill>
                  <a:schemeClr val="accent5">
                    <a:hueOff val="-82419"/>
                    <a:satOff val="-9513"/>
                    <a:lumOff val="-16343"/>
                  </a:schemeClr>
                </a:solidFill>
                <a:latin typeface="Menlo"/>
                <a:ea typeface="Menlo"/>
                <a:cs typeface="Menlo"/>
                <a:sym typeface="Menlo"/>
              </a:rPr>
              <a:t>??</a:t>
            </a:r>
            <a:r>
              <a:rPr dirty="0">
                <a:latin typeface="Menlo"/>
                <a:ea typeface="Menlo"/>
                <a:cs typeface="Menlo"/>
                <a:sym typeface="Menlo"/>
              </a:rPr>
              <a:t> </a:t>
            </a:r>
            <a:r>
              <a:rPr dirty="0"/>
              <a:t>→</a:t>
            </a:r>
            <a:r>
              <a:rPr dirty="0">
                <a:latin typeface="Menlo"/>
                <a:ea typeface="Menlo"/>
                <a:cs typeface="Menlo"/>
                <a:sym typeface="Menlo"/>
              </a:rPr>
              <a:t> </a:t>
            </a:r>
            <a:r>
              <a:rPr dirty="0" err="1">
                <a:latin typeface="Menlo"/>
                <a:ea typeface="Menlo"/>
                <a:cs typeface="Menlo"/>
                <a:sym typeface="Menlo"/>
              </a:rPr>
              <a:t>i</a:t>
            </a:r>
            <a:r>
              <a:rPr dirty="0">
                <a:latin typeface="Menlo"/>
                <a:ea typeface="Menlo"/>
                <a:cs typeface="Menlo"/>
                <a:sym typeface="Menlo"/>
              </a:rPr>
              <a:t>-- | for (</a:t>
            </a:r>
            <a:r>
              <a:rPr dirty="0" err="1">
                <a:latin typeface="Menlo"/>
                <a:ea typeface="Menlo"/>
                <a:cs typeface="Menlo"/>
                <a:sym typeface="Menlo"/>
              </a:rPr>
              <a:t>i</a:t>
            </a:r>
            <a:r>
              <a:rPr dirty="0">
                <a:latin typeface="Menlo"/>
                <a:ea typeface="Menlo"/>
                <a:cs typeface="Menlo"/>
                <a:sym typeface="Menlo"/>
              </a:rPr>
              <a:t> = 0; </a:t>
            </a:r>
            <a:r>
              <a:rPr dirty="0" err="1">
                <a:latin typeface="Menlo"/>
                <a:ea typeface="Menlo"/>
                <a:cs typeface="Menlo"/>
                <a:sym typeface="Menlo"/>
              </a:rPr>
              <a:t>i</a:t>
            </a:r>
            <a:r>
              <a:rPr dirty="0">
                <a:latin typeface="Menlo"/>
                <a:ea typeface="Menlo"/>
                <a:cs typeface="Menlo"/>
                <a:sym typeface="Menlo"/>
              </a:rPr>
              <a:t> &lt; 100; </a:t>
            </a:r>
            <a:r>
              <a:rPr b="1" dirty="0">
                <a:solidFill>
                  <a:schemeClr val="accent5">
                    <a:hueOff val="-82419"/>
                    <a:satOff val="-9513"/>
                    <a:lumOff val="-16343"/>
                  </a:schemeClr>
                </a:solidFill>
                <a:latin typeface="Menlo"/>
                <a:ea typeface="Menlo"/>
                <a:cs typeface="Menlo"/>
                <a:sym typeface="Menlo"/>
              </a:rPr>
              <a:t>??</a:t>
            </a:r>
            <a:r>
              <a:rPr dirty="0"/>
              <a:t>) )  =  0.01</a:t>
            </a:r>
          </a:p>
          <a:p>
            <a:pPr lvl="1" indent="217170" defTabSz="554990">
              <a:spcBef>
                <a:spcPts val="3900"/>
              </a:spcBef>
              <a:defRPr sz="2660"/>
            </a:pPr>
            <a:r>
              <a:rPr dirty="0"/>
              <a:t>  </a:t>
            </a:r>
            <a:r>
              <a:rPr dirty="0">
                <a:latin typeface="Menlo"/>
                <a:ea typeface="Menlo"/>
                <a:cs typeface="Menlo"/>
                <a:sym typeface="Menlo"/>
              </a:rPr>
              <a:t>-</a:t>
            </a:r>
            <a:r>
              <a:rPr dirty="0"/>
              <a:t> e.g., n-gram, neural network, probabilistic context-free grammar (PCFG), …</a:t>
            </a:r>
          </a:p>
          <a:p>
            <a:pPr marL="422275" indent="-422275" defTabSz="554990">
              <a:spcBef>
                <a:spcPts val="3900"/>
              </a:spcBef>
              <a:defRPr sz="2850"/>
            </a:pPr>
            <a:r>
              <a:rPr dirty="0"/>
              <a:t>Many applications: code completion, </a:t>
            </a:r>
            <a:r>
              <a:rPr dirty="0" err="1"/>
              <a:t>deobfuscation</a:t>
            </a:r>
            <a:r>
              <a:rPr dirty="0"/>
              <a:t>, program repair, etc.</a:t>
            </a:r>
          </a:p>
        </p:txBody>
      </p:sp>
      <p:sp>
        <p:nvSpPr>
          <p:cNvPr id="158"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xploiting Statistical Regularities"/>
          <p:cNvSpPr txBox="1">
            <a:spLocks noGrp="1"/>
          </p:cNvSpPr>
          <p:nvPr>
            <p:ph type="title"/>
          </p:nvPr>
        </p:nvSpPr>
        <p:spPr>
          <a:prstGeom prst="rect">
            <a:avLst/>
          </a:prstGeom>
        </p:spPr>
        <p:txBody>
          <a:bodyPr/>
          <a:lstStyle/>
          <a:p>
            <a:r>
              <a:t>Exploiting Statistical Regularities</a:t>
            </a:r>
          </a:p>
        </p:txBody>
      </p:sp>
      <p:sp>
        <p:nvSpPr>
          <p:cNvPr id="163" name="Key Challenges:…"/>
          <p:cNvSpPr txBox="1">
            <a:spLocks noGrp="1"/>
          </p:cNvSpPr>
          <p:nvPr>
            <p:ph type="body" idx="1"/>
          </p:nvPr>
        </p:nvSpPr>
        <p:spPr>
          <a:xfrm>
            <a:off x="1028700" y="3626715"/>
            <a:ext cx="11099800" cy="5517285"/>
          </a:xfrm>
          <a:prstGeom prst="rect">
            <a:avLst/>
          </a:prstGeom>
        </p:spPr>
        <p:txBody>
          <a:bodyPr/>
          <a:lstStyle/>
          <a:p>
            <a:pPr marL="0" indent="0">
              <a:buSzTx/>
              <a:buNone/>
              <a:defRPr sz="3600" b="1">
                <a:latin typeface="Helvetica"/>
                <a:ea typeface="Helvetica"/>
                <a:cs typeface="Helvetica"/>
                <a:sym typeface="Helvetica"/>
              </a:defRPr>
            </a:pPr>
            <a:r>
              <a:t>Key Challenges:</a:t>
            </a:r>
          </a:p>
          <a:p>
            <a:pPr marL="1230312" lvl="1" indent="-595312">
              <a:buSzPct val="100000"/>
              <a:buAutoNum type="arabicPeriod"/>
              <a:defRPr sz="3600"/>
            </a:pPr>
            <a:r>
              <a:t>How to guide the search given a statistical model?</a:t>
            </a:r>
          </a:p>
          <a:p>
            <a:pPr marL="1230312" lvl="1" indent="-595312">
              <a:buSzPct val="100000"/>
              <a:buAutoNum type="arabicPeriod"/>
              <a:defRPr sz="3600"/>
            </a:pPr>
            <a:r>
              <a:t>How to learn a good statistical model? </a:t>
            </a:r>
          </a:p>
        </p:txBody>
      </p:sp>
      <p:sp>
        <p:nvSpPr>
          <p:cNvPr id="164"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65" name="Can we leverage statistical program models  to accelerate program synthesis?"/>
          <p:cNvSpPr txBox="1"/>
          <p:nvPr/>
        </p:nvSpPr>
        <p:spPr>
          <a:xfrm>
            <a:off x="2036505" y="2833726"/>
            <a:ext cx="8736063" cy="121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spcBef>
                <a:spcPts val="4200"/>
              </a:spcBef>
              <a:defRPr sz="3800" b="0">
                <a:latin typeface="Gill Sans"/>
                <a:ea typeface="Gill Sans"/>
                <a:cs typeface="Gill Sans"/>
                <a:sym typeface="Gill Sans"/>
              </a:defRPr>
            </a:pPr>
            <a:r>
              <a:t>Can we leverage statistical program models </a:t>
            </a:r>
            <a:br/>
            <a:r>
              <a:t>to accelerate program synthesis? </a:t>
            </a:r>
          </a:p>
        </p:txBody>
      </p:sp>
      <p:sp>
        <p:nvSpPr>
          <p:cNvPr id="166" name="Rectangle"/>
          <p:cNvSpPr/>
          <p:nvPr/>
        </p:nvSpPr>
        <p:spPr>
          <a:xfrm>
            <a:off x="1211380" y="2568090"/>
            <a:ext cx="10582041" cy="1637769"/>
          </a:xfrm>
          <a:prstGeom prst="rect">
            <a:avLst/>
          </a:prstGeom>
          <a:ln w="508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Our Contributions"/>
          <p:cNvSpPr txBox="1">
            <a:spLocks noGrp="1"/>
          </p:cNvSpPr>
          <p:nvPr>
            <p:ph type="title"/>
          </p:nvPr>
        </p:nvSpPr>
        <p:spPr>
          <a:prstGeom prst="rect">
            <a:avLst/>
          </a:prstGeom>
        </p:spPr>
        <p:txBody>
          <a:bodyPr/>
          <a:lstStyle/>
          <a:p>
            <a:r>
              <a:t>Our Contributions</a:t>
            </a:r>
          </a:p>
        </p:txBody>
      </p:sp>
      <p:sp>
        <p:nvSpPr>
          <p:cNvPr id="171" name="A general approach to accelerate CEGIS-based program synthesis…"/>
          <p:cNvSpPr txBox="1">
            <a:spLocks noGrp="1"/>
          </p:cNvSpPr>
          <p:nvPr>
            <p:ph type="body" idx="1"/>
          </p:nvPr>
        </p:nvSpPr>
        <p:spPr>
          <a:xfrm>
            <a:off x="571500" y="1587500"/>
            <a:ext cx="11998922" cy="6286500"/>
          </a:xfrm>
          <a:prstGeom prst="rect">
            <a:avLst/>
          </a:prstGeom>
        </p:spPr>
        <p:txBody>
          <a:bodyPr/>
          <a:lstStyle/>
          <a:p>
            <a:pPr marL="440055" indent="-440055" defTabSz="578358">
              <a:spcBef>
                <a:spcPts val="4100"/>
              </a:spcBef>
              <a:defRPr sz="2970"/>
            </a:pPr>
            <a:r>
              <a:rPr dirty="0"/>
              <a:t>A general approach to accelerate </a:t>
            </a:r>
            <a:r>
              <a:rPr i="1" dirty="0">
                <a:latin typeface="Helvetica"/>
                <a:ea typeface="Helvetica"/>
                <a:cs typeface="Helvetica"/>
                <a:sym typeface="Helvetica"/>
              </a:rPr>
              <a:t>CEGIS</a:t>
            </a:r>
            <a:r>
              <a:rPr dirty="0"/>
              <a:t>-based program synthesis</a:t>
            </a:r>
          </a:p>
          <a:p>
            <a:pPr lvl="1" indent="226313" defTabSz="578358">
              <a:lnSpc>
                <a:spcPct val="140000"/>
              </a:lnSpc>
              <a:spcBef>
                <a:spcPts val="4100"/>
              </a:spcBef>
              <a:defRPr sz="2673"/>
            </a:pPr>
            <a:r>
              <a:rPr dirty="0"/>
              <a:t>  </a:t>
            </a:r>
            <a:r>
              <a:rPr dirty="0">
                <a:latin typeface="Menlo"/>
                <a:ea typeface="Menlo"/>
                <a:cs typeface="Menlo"/>
                <a:sym typeface="Menlo"/>
              </a:rPr>
              <a:t>-</a:t>
            </a:r>
            <a:r>
              <a:rPr dirty="0"/>
              <a:t> by using a probabilistic model to guide the search towards likely programs </a:t>
            </a:r>
            <a:br>
              <a:rPr dirty="0"/>
            </a:br>
            <a:r>
              <a:rPr dirty="0"/>
              <a:t>  </a:t>
            </a:r>
            <a:r>
              <a:rPr dirty="0">
                <a:latin typeface="Menlo"/>
                <a:ea typeface="Menlo"/>
                <a:cs typeface="Menlo"/>
                <a:sym typeface="Menlo"/>
              </a:rPr>
              <a:t>-</a:t>
            </a:r>
            <a:r>
              <a:rPr dirty="0"/>
              <a:t> supports a wide range of models (e.g., </a:t>
            </a:r>
            <a:r>
              <a:rPr i="1" dirty="0">
                <a:latin typeface="Helvetica"/>
                <a:ea typeface="Helvetica"/>
                <a:cs typeface="Helvetica"/>
                <a:sym typeface="Helvetica"/>
              </a:rPr>
              <a:t>n</a:t>
            </a:r>
            <a:r>
              <a:rPr dirty="0"/>
              <a:t>-gram, PCFG, PHOG, neural nets, …)</a:t>
            </a:r>
          </a:p>
          <a:p>
            <a:pPr marL="440055" indent="-440055" defTabSz="578358">
              <a:spcBef>
                <a:spcPts val="4100"/>
              </a:spcBef>
              <a:defRPr sz="2970"/>
            </a:pPr>
            <a:r>
              <a:rPr dirty="0"/>
              <a:t>Transfer learning-based method to mitigate overfitting</a:t>
            </a:r>
          </a:p>
          <a:p>
            <a:pPr marL="440055" indent="-440055" defTabSz="578358">
              <a:spcBef>
                <a:spcPts val="4100"/>
              </a:spcBef>
              <a:defRPr sz="2970"/>
            </a:pPr>
            <a:r>
              <a:rPr lang="en-US" dirty="0"/>
              <a:t>Tool (Euphony) and evaluation on widely applicable domains</a:t>
            </a:r>
            <a:endParaRPr dirty="0"/>
          </a:p>
          <a:p>
            <a:pPr lvl="1" indent="226313" defTabSz="578358">
              <a:spcBef>
                <a:spcPts val="4100"/>
              </a:spcBef>
              <a:defRPr sz="2772"/>
            </a:pPr>
            <a:r>
              <a:rPr dirty="0"/>
              <a:t>    </a:t>
            </a:r>
            <a:r>
              <a:rPr sz="3168" u="sng" dirty="0">
                <a:solidFill>
                  <a:schemeClr val="accent1">
                    <a:lumOff val="-13575"/>
                  </a:schemeClr>
                </a:solidFill>
                <a:hlinkClick r:id="rId3"/>
              </a:rPr>
              <a:t>https://github.com/wslee/euphony</a:t>
            </a:r>
          </a:p>
        </p:txBody>
      </p:sp>
      <p:sp>
        <p:nvSpPr>
          <p:cNvPr id="172"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73" name="Image" descr="Image"/>
          <p:cNvPicPr>
            <a:picLocks noChangeAspect="1"/>
          </p:cNvPicPr>
          <p:nvPr/>
        </p:nvPicPr>
        <p:blipFill>
          <a:blip r:embed="rId4"/>
          <a:stretch>
            <a:fillRect/>
          </a:stretch>
        </p:blipFill>
        <p:spPr>
          <a:xfrm>
            <a:off x="8287815" y="6500124"/>
            <a:ext cx="3047712" cy="151592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alk Outline"/>
          <p:cNvSpPr txBox="1">
            <a:spLocks noGrp="1"/>
          </p:cNvSpPr>
          <p:nvPr>
            <p:ph type="title"/>
          </p:nvPr>
        </p:nvSpPr>
        <p:spPr>
          <a:prstGeom prst="rect">
            <a:avLst/>
          </a:prstGeom>
        </p:spPr>
        <p:txBody>
          <a:bodyPr/>
          <a:lstStyle/>
          <a:p>
            <a:r>
              <a:t>Talk Outline</a:t>
            </a:r>
          </a:p>
        </p:txBody>
      </p:sp>
      <p:sp>
        <p:nvSpPr>
          <p:cNvPr id="178" name="Overall Architecture…"/>
          <p:cNvSpPr txBox="1">
            <a:spLocks noGrp="1"/>
          </p:cNvSpPr>
          <p:nvPr>
            <p:ph type="body" idx="1"/>
          </p:nvPr>
        </p:nvSpPr>
        <p:spPr>
          <a:xfrm>
            <a:off x="952500" y="1968500"/>
            <a:ext cx="11099800" cy="6286500"/>
          </a:xfrm>
          <a:prstGeom prst="rect">
            <a:avLst/>
          </a:prstGeom>
        </p:spPr>
        <p:txBody>
          <a:bodyPr/>
          <a:lstStyle/>
          <a:p>
            <a:pPr marL="444499" indent="-444499">
              <a:lnSpc>
                <a:spcPct val="130000"/>
              </a:lnSpc>
              <a:defRPr sz="5000">
                <a:solidFill>
                  <a:schemeClr val="accent1">
                    <a:lumOff val="-13575"/>
                  </a:schemeClr>
                </a:solidFill>
              </a:defRPr>
            </a:pPr>
            <a:r>
              <a:t>  Overall Architecture</a:t>
            </a:r>
          </a:p>
          <a:p>
            <a:pPr marL="444499" indent="-444499">
              <a:lnSpc>
                <a:spcPct val="130000"/>
              </a:lnSpc>
              <a:defRPr sz="5000"/>
            </a:pPr>
            <a:r>
              <a:t>  Illustrative Example</a:t>
            </a:r>
          </a:p>
          <a:p>
            <a:pPr marL="444499" indent="-444499">
              <a:lnSpc>
                <a:spcPct val="130000"/>
              </a:lnSpc>
              <a:defRPr sz="5000"/>
            </a:pPr>
            <a:r>
              <a:t>  Empirical Evaluation</a:t>
            </a:r>
          </a:p>
        </p:txBody>
      </p:sp>
      <p:sp>
        <p:nvSpPr>
          <p:cNvPr id="179"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 descr="Image"/>
          <p:cNvPicPr>
            <a:picLocks noChangeAspect="1"/>
          </p:cNvPicPr>
          <p:nvPr/>
        </p:nvPicPr>
        <p:blipFill>
          <a:blip r:embed="rId3"/>
          <a:stretch>
            <a:fillRect/>
          </a:stretch>
        </p:blipFill>
        <p:spPr>
          <a:xfrm>
            <a:off x="1028700" y="1778000"/>
            <a:ext cx="10769600" cy="7292800"/>
          </a:xfrm>
          <a:prstGeom prst="rect">
            <a:avLst/>
          </a:prstGeom>
          <a:ln w="12700">
            <a:miter lim="400000"/>
          </a:ln>
        </p:spPr>
      </p:pic>
      <p:sp>
        <p:nvSpPr>
          <p:cNvPr id="184" name="Overall Architecture"/>
          <p:cNvSpPr txBox="1">
            <a:spLocks noGrp="1"/>
          </p:cNvSpPr>
          <p:nvPr>
            <p:ph type="title"/>
          </p:nvPr>
        </p:nvSpPr>
        <p:spPr>
          <a:prstGeom prst="rect">
            <a:avLst/>
          </a:prstGeom>
        </p:spPr>
        <p:txBody>
          <a:bodyPr/>
          <a:lstStyle/>
          <a:p>
            <a:r>
              <a:t>Overall Architecture</a:t>
            </a:r>
          </a:p>
        </p:txBody>
      </p:sp>
      <p:sp>
        <p:nvSpPr>
          <p:cNvPr id="185" name="Slide Number"/>
          <p:cNvSpPr txBox="1">
            <a:spLocks noGrp="1"/>
          </p:cNvSpPr>
          <p:nvPr>
            <p:ph type="sldNum" sz="quarter" idx="2"/>
          </p:nvPr>
        </p:nvSpPr>
        <p:spPr>
          <a:xfrm>
            <a:off x="6316065" y="9175750"/>
            <a:ext cx="283770" cy="469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86" name="Rounded Rectangle"/>
          <p:cNvSpPr/>
          <p:nvPr/>
        </p:nvSpPr>
        <p:spPr>
          <a:xfrm>
            <a:off x="3087773" y="1688177"/>
            <a:ext cx="4886108" cy="3216125"/>
          </a:xfrm>
          <a:prstGeom prst="roundRect">
            <a:avLst>
              <a:gd name="adj" fmla="val 15175"/>
            </a:avLst>
          </a:prstGeom>
          <a:solidFill>
            <a:srgbClr val="000000">
              <a:alpha val="7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87" name="Rounded Rectangle"/>
          <p:cNvSpPr/>
          <p:nvPr/>
        </p:nvSpPr>
        <p:spPr>
          <a:xfrm>
            <a:off x="5959038" y="4868720"/>
            <a:ext cx="5762593" cy="4292494"/>
          </a:xfrm>
          <a:prstGeom prst="roundRect">
            <a:avLst>
              <a:gd name="adj" fmla="val 11889"/>
            </a:avLst>
          </a:prstGeom>
          <a:solidFill>
            <a:srgbClr val="000000">
              <a:alpha val="7000"/>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1407</TotalTime>
  <Words>3819</Words>
  <Application>Microsoft Macintosh PowerPoint</Application>
  <PresentationFormat>Custom</PresentationFormat>
  <Paragraphs>307</Paragraphs>
  <Slides>39</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Candara</vt:lpstr>
      <vt:lpstr>Courier</vt:lpstr>
      <vt:lpstr>Gill Sans</vt:lpstr>
      <vt:lpstr>Helvetica</vt:lpstr>
      <vt:lpstr>Helvetica Light</vt:lpstr>
      <vt:lpstr>Helvetica Neue</vt:lpstr>
      <vt:lpstr>Helvetica Neue Light</vt:lpstr>
      <vt:lpstr>Helvetica Neue Medium</vt:lpstr>
      <vt:lpstr>Helvetica Neue Thin</vt:lpstr>
      <vt:lpstr>Menlo</vt:lpstr>
      <vt:lpstr>Times New Roman</vt:lpstr>
      <vt:lpstr>White</vt:lpstr>
      <vt:lpstr>Accelerating Search-Based Synthesis  Using Learned Probabilistic Models</vt:lpstr>
      <vt:lpstr>Syntax-Guided Program Synthesis (SyGuS)</vt:lpstr>
      <vt:lpstr>Existing General-Purpose Strategies</vt:lpstr>
      <vt:lpstr>Existing General-Purpose Strategies</vt:lpstr>
      <vt:lpstr>Statistical Regularities in Programs</vt:lpstr>
      <vt:lpstr>Exploiting Statistical Regularities</vt:lpstr>
      <vt:lpstr>Our Contributions</vt:lpstr>
      <vt:lpstr>Talk Outline</vt:lpstr>
      <vt:lpstr>Overall Architecture</vt:lpstr>
      <vt:lpstr>CEGIS with Guided Search</vt:lpstr>
      <vt:lpstr>Transfer Learning</vt:lpstr>
      <vt:lpstr>Talk Outline</vt:lpstr>
      <vt:lpstr>Example</vt:lpstr>
      <vt:lpstr>Enumerative Search: Unguided</vt:lpstr>
      <vt:lpstr>Enumerative Search: Unguided</vt:lpstr>
      <vt:lpstr>Enumerative Search: Unguided</vt:lpstr>
      <vt:lpstr>Enumerative Search: Guided</vt:lpstr>
      <vt:lpstr>Enumerative Search: Guided</vt:lpstr>
      <vt:lpstr>A Uniform Interface to Statistical Program Models</vt:lpstr>
      <vt:lpstr>Examples of Models</vt:lpstr>
      <vt:lpstr>Examples of Models</vt:lpstr>
      <vt:lpstr>Guided Enumeration via Path Finding</vt:lpstr>
      <vt:lpstr>Guided Enumeration via Path Finding</vt:lpstr>
      <vt:lpstr>Problem of Overfitting</vt:lpstr>
      <vt:lpstr>Problem of Overfitting</vt:lpstr>
      <vt:lpstr>Transfer Learning</vt:lpstr>
      <vt:lpstr>Transfer Learning using Common Features</vt:lpstr>
      <vt:lpstr>Transfer Learning using Common Features</vt:lpstr>
      <vt:lpstr>Types of Constant Strings</vt:lpstr>
      <vt:lpstr>Pivot PHOG</vt:lpstr>
      <vt:lpstr>Search with the Pivot PHOG</vt:lpstr>
      <vt:lpstr>Talk Outline</vt:lpstr>
      <vt:lpstr>Evaluation Setup</vt:lpstr>
      <vt:lpstr>Benchmarks</vt:lpstr>
      <vt:lpstr>Comparison with EUSolver</vt:lpstr>
      <vt:lpstr>Result for STRING benchmarks</vt:lpstr>
      <vt:lpstr>Comparison with FlashFill (STRING)</vt:lpstr>
      <vt:lpstr>Efficacy of  A* 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Search-Based Synthesis  Using Learned Probabilistic Models</dc:title>
  <cp:lastModifiedBy>Lee, Woosuk</cp:lastModifiedBy>
  <cp:revision>11</cp:revision>
  <dcterms:modified xsi:type="dcterms:W3CDTF">2020-10-29T03:23:18Z</dcterms:modified>
</cp:coreProperties>
</file>